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webp" ContentType="image/webp"/>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Layouts/slideLayout4.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7" r:id="rId2"/>
    <p:sldId id="256" r:id="rId3"/>
    <p:sldId id="258" r:id="rId4"/>
    <p:sldId id="259" r:id="rId5"/>
    <p:sldId id="261" r:id="rId6"/>
    <p:sldId id="260" r:id="rId7"/>
  </p:sldIdLst>
  <p:sldSz cx="6858000" cy="9906000" type="A4"/>
  <p:notesSz cx="7104063" cy="10234613"/>
  <p:defaultTextStyle>
    <a:defPPr>
      <a:defRPr lang="en-US"/>
    </a:defPPr>
    <a:lvl1pPr marL="0" algn="l" defTabSz="457145" rtl="0" eaLnBrk="1" latinLnBrk="0" hangingPunct="1">
      <a:defRPr sz="1800" kern="1200">
        <a:solidFill>
          <a:schemeClr val="tx1"/>
        </a:solidFill>
        <a:latin typeface="+mn-lt"/>
        <a:ea typeface="+mn-ea"/>
        <a:cs typeface="+mn-cs"/>
      </a:defRPr>
    </a:lvl1pPr>
    <a:lvl2pPr marL="457145" algn="l" defTabSz="457145" rtl="0" eaLnBrk="1" latinLnBrk="0" hangingPunct="1">
      <a:defRPr sz="1800" kern="1200">
        <a:solidFill>
          <a:schemeClr val="tx1"/>
        </a:solidFill>
        <a:latin typeface="+mn-lt"/>
        <a:ea typeface="+mn-ea"/>
        <a:cs typeface="+mn-cs"/>
      </a:defRPr>
    </a:lvl2pPr>
    <a:lvl3pPr marL="914290" algn="l" defTabSz="457145" rtl="0" eaLnBrk="1" latinLnBrk="0" hangingPunct="1">
      <a:defRPr sz="1800" kern="1200">
        <a:solidFill>
          <a:schemeClr val="tx1"/>
        </a:solidFill>
        <a:latin typeface="+mn-lt"/>
        <a:ea typeface="+mn-ea"/>
        <a:cs typeface="+mn-cs"/>
      </a:defRPr>
    </a:lvl3pPr>
    <a:lvl4pPr marL="1371433" algn="l" defTabSz="457145" rtl="0" eaLnBrk="1" latinLnBrk="0" hangingPunct="1">
      <a:defRPr sz="1800" kern="1200">
        <a:solidFill>
          <a:schemeClr val="tx1"/>
        </a:solidFill>
        <a:latin typeface="+mn-lt"/>
        <a:ea typeface="+mn-ea"/>
        <a:cs typeface="+mn-cs"/>
      </a:defRPr>
    </a:lvl4pPr>
    <a:lvl5pPr marL="1828578" algn="l" defTabSz="457145" rtl="0" eaLnBrk="1" latinLnBrk="0" hangingPunct="1">
      <a:defRPr sz="1800" kern="1200">
        <a:solidFill>
          <a:schemeClr val="tx1"/>
        </a:solidFill>
        <a:latin typeface="+mn-lt"/>
        <a:ea typeface="+mn-ea"/>
        <a:cs typeface="+mn-cs"/>
      </a:defRPr>
    </a:lvl5pPr>
    <a:lvl6pPr marL="2285722" algn="l" defTabSz="457145" rtl="0" eaLnBrk="1" latinLnBrk="0" hangingPunct="1">
      <a:defRPr sz="1800" kern="1200">
        <a:solidFill>
          <a:schemeClr val="tx1"/>
        </a:solidFill>
        <a:latin typeface="+mn-lt"/>
        <a:ea typeface="+mn-ea"/>
        <a:cs typeface="+mn-cs"/>
      </a:defRPr>
    </a:lvl6pPr>
    <a:lvl7pPr marL="2742867" algn="l" defTabSz="457145" rtl="0" eaLnBrk="1" latinLnBrk="0" hangingPunct="1">
      <a:defRPr sz="1800" kern="1200">
        <a:solidFill>
          <a:schemeClr val="tx1"/>
        </a:solidFill>
        <a:latin typeface="+mn-lt"/>
        <a:ea typeface="+mn-ea"/>
        <a:cs typeface="+mn-cs"/>
      </a:defRPr>
    </a:lvl7pPr>
    <a:lvl8pPr marL="3200011" algn="l" defTabSz="457145" rtl="0" eaLnBrk="1" latinLnBrk="0" hangingPunct="1">
      <a:defRPr sz="1800" kern="1200">
        <a:solidFill>
          <a:schemeClr val="tx1"/>
        </a:solidFill>
        <a:latin typeface="+mn-lt"/>
        <a:ea typeface="+mn-ea"/>
        <a:cs typeface="+mn-cs"/>
      </a:defRPr>
    </a:lvl8pPr>
    <a:lvl9pPr marL="3657155" algn="l" defTabSz="45714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48235"/>
    <a:srgbClr val="344851"/>
    <a:srgbClr val="E79041"/>
    <a:srgbClr val="215589"/>
    <a:srgbClr val="EFB683"/>
    <a:srgbClr val="FCF5E9"/>
    <a:srgbClr val="F1DBBF"/>
    <a:srgbClr val="ECE3CF"/>
    <a:srgbClr val="FDF9F1"/>
    <a:srgbClr val="FCE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6" d="100"/>
          <a:sy n="76" d="100"/>
        </p:scale>
        <p:origin x="31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customXml" Target="../customXml/item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customXml" Target="../customXml/item3.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6025EB31-A0C1-423B-B118-CD9D5A0B3703}" type="datetimeFigureOut">
              <a:rPr lang="en-US" smtClean="0"/>
              <a:t>03-Jun-22</a:t>
            </a:fld>
            <a:endParaRPr lang="en-US"/>
          </a:p>
        </p:txBody>
      </p:sp>
      <p:sp>
        <p:nvSpPr>
          <p:cNvPr id="4" name="Slide Image Placeholder 3"/>
          <p:cNvSpPr>
            <a:spLocks noGrp="1" noRot="1" noChangeAspect="1"/>
          </p:cNvSpPr>
          <p:nvPr>
            <p:ph type="sldImg" idx="2"/>
          </p:nvPr>
        </p:nvSpPr>
        <p:spPr>
          <a:xfrm>
            <a:off x="2357438" y="1279525"/>
            <a:ext cx="2390775"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557523A5-3679-4DF5-994F-834B72455DA9}" type="slidenum">
              <a:rPr lang="en-US" smtClean="0"/>
              <a:t>‹#›</a:t>
            </a:fld>
            <a:endParaRPr lang="en-US"/>
          </a:p>
        </p:txBody>
      </p:sp>
    </p:spTree>
    <p:extLst>
      <p:ext uri="{BB962C8B-B14F-4D97-AF65-F5344CB8AC3E}">
        <p14:creationId xmlns:p14="http://schemas.microsoft.com/office/powerpoint/2010/main" val="484908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Pa$$word</a:t>
            </a:r>
            <a:r>
              <a:rPr lang="en-US" dirty="0"/>
              <a:t>: “</a:t>
            </a:r>
            <a:r>
              <a:rPr lang="en-US" dirty="0" err="1"/>
              <a:t>trendingsystems</a:t>
            </a:r>
            <a:r>
              <a:rPr lang="en-US" dirty="0"/>
              <a:t>”</a:t>
            </a:r>
          </a:p>
        </p:txBody>
      </p:sp>
      <p:sp>
        <p:nvSpPr>
          <p:cNvPr id="4" name="Slide Number Placeholder 3"/>
          <p:cNvSpPr>
            <a:spLocks noGrp="1"/>
          </p:cNvSpPr>
          <p:nvPr>
            <p:ph type="sldNum" sz="quarter" idx="5"/>
          </p:nvPr>
        </p:nvSpPr>
        <p:spPr/>
        <p:txBody>
          <a:bodyPr/>
          <a:lstStyle/>
          <a:p>
            <a:fld id="{557523A5-3679-4DF5-994F-834B72455DA9}" type="slidenum">
              <a:rPr lang="en-US" smtClean="0"/>
              <a:t>1</a:t>
            </a:fld>
            <a:endParaRPr lang="en-US"/>
          </a:p>
        </p:txBody>
      </p:sp>
    </p:spTree>
    <p:extLst>
      <p:ext uri="{BB962C8B-B14F-4D97-AF65-F5344CB8AC3E}">
        <p14:creationId xmlns:p14="http://schemas.microsoft.com/office/powerpoint/2010/main" val="1571932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1" cy="344875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1" y="5202944"/>
            <a:ext cx="5143500" cy="239165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4C1A08-6529-4490-91BB-740DD168AC71}" type="datetimeFigureOut">
              <a:rPr lang="en-US" smtClean="0"/>
              <a:t>03-Jun-22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2684996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4C1A08-6529-4490-91BB-740DD168AC71}" type="datetimeFigureOut">
              <a:rPr lang="en-US" smtClean="0"/>
              <a:t>03-Jun-22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390690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4"/>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9" y="527404"/>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4C1A08-6529-4490-91BB-740DD168AC71}" type="datetimeFigureOut">
              <a:rPr lang="en-US" smtClean="0"/>
              <a:t>03-Jun-22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3611503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4C1A08-6529-4490-91BB-740DD168AC71}" type="datetimeFigureOut">
              <a:rPr lang="en-US" smtClean="0"/>
              <a:t>03-Jun-22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704512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7" y="2469625"/>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7" y="6629227"/>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4C1A08-6529-4490-91BB-740DD168AC71}" type="datetimeFigureOut">
              <a:rPr lang="en-US" smtClean="0"/>
              <a:t>03-Jun-22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2476189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9"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4C1A08-6529-4490-91BB-740DD168AC71}" type="datetimeFigureOut">
              <a:rPr lang="en-US" smtClean="0"/>
              <a:t>03-Jun-22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1303429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6"/>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2" y="2428349"/>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2" y="3618444"/>
            <a:ext cx="2901255" cy="53221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5" y="2428349"/>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5" y="3618444"/>
            <a:ext cx="2915543" cy="53221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4C1A08-6529-4490-91BB-740DD168AC71}" type="datetimeFigureOut">
              <a:rPr lang="en-US" smtClean="0"/>
              <a:t>03-Jun-22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4028064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4C1A08-6529-4490-91BB-740DD168AC71}" type="datetimeFigureOut">
              <a:rPr lang="en-US" smtClean="0"/>
              <a:t>03-Jun-22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59089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4C1A08-6529-4490-91BB-740DD168AC71}" type="datetimeFigureOut">
              <a:rPr lang="en-US" smtClean="0"/>
              <a:t>03-Jun-22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107303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2"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4" y="1426284"/>
            <a:ext cx="3471863" cy="70396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2" y="2971801"/>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34C1A08-6529-4490-91BB-740DD168AC71}" type="datetimeFigureOut">
              <a:rPr lang="en-US" smtClean="0"/>
              <a:t>03-Jun-22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58347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2"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4" y="1426284"/>
            <a:ext cx="3471863" cy="7039680"/>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2" y="2971801"/>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34C1A08-6529-4490-91BB-740DD168AC71}" type="datetimeFigureOut">
              <a:rPr lang="en-US" smtClean="0"/>
              <a:t>03-Jun-22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45BE2C-CCD3-4B75-B162-6281C55F5ACC}" type="slidenum">
              <a:rPr lang="en-US" smtClean="0"/>
              <a:t>‹#›</a:t>
            </a:fld>
            <a:endParaRPr lang="en-US"/>
          </a:p>
        </p:txBody>
      </p:sp>
    </p:spTree>
    <p:extLst>
      <p:ext uri="{BB962C8B-B14F-4D97-AF65-F5344CB8AC3E}">
        <p14:creationId xmlns:p14="http://schemas.microsoft.com/office/powerpoint/2010/main" val="3354024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6"/>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8"/>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234C1A08-6529-4490-91BB-740DD168AC71}" type="datetimeFigureOut">
              <a:rPr lang="en-US" smtClean="0"/>
              <a:t>03-Jun-22</a:t>
            </a:fld>
            <a:endParaRPr lang="en-US"/>
          </a:p>
        </p:txBody>
      </p:sp>
      <p:sp>
        <p:nvSpPr>
          <p:cNvPr id="5" name="Footer Placeholder 4"/>
          <p:cNvSpPr>
            <a:spLocks noGrp="1"/>
          </p:cNvSpPr>
          <p:nvPr>
            <p:ph type="ftr" sz="quarter" idx="3"/>
          </p:nvPr>
        </p:nvSpPr>
        <p:spPr>
          <a:xfrm>
            <a:off x="2271714" y="9181398"/>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8"/>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145BE2C-CCD3-4B75-B162-6281C55F5ACC}" type="slidenum">
              <a:rPr lang="en-US" smtClean="0"/>
              <a:t>‹#›</a:t>
            </a:fld>
            <a:endParaRPr lang="en-US"/>
          </a:p>
        </p:txBody>
      </p:sp>
    </p:spTree>
    <p:extLst>
      <p:ext uri="{BB962C8B-B14F-4D97-AF65-F5344CB8AC3E}">
        <p14:creationId xmlns:p14="http://schemas.microsoft.com/office/powerpoint/2010/main" val="3381579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webp"/><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svg"/><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hdphoto" Target="../media/hdphoto2.wdp"/><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7067A5-BEA5-85D1-D945-A900133BB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589" y="1187116"/>
            <a:ext cx="5634790" cy="5634790"/>
          </a:xfrm>
          <a:prstGeom prst="rect">
            <a:avLst/>
          </a:prstGeom>
        </p:spPr>
      </p:pic>
      <p:grpSp>
        <p:nvGrpSpPr>
          <p:cNvPr id="16" name="Group 15">
            <a:extLst>
              <a:ext uri="{FF2B5EF4-FFF2-40B4-BE49-F238E27FC236}">
                <a16:creationId xmlns:a16="http://schemas.microsoft.com/office/drawing/2014/main" id="{1859DB71-F783-11CE-0F84-272C6ADC6B9B}"/>
              </a:ext>
            </a:extLst>
          </p:cNvPr>
          <p:cNvGrpSpPr/>
          <p:nvPr/>
        </p:nvGrpSpPr>
        <p:grpSpPr>
          <a:xfrm>
            <a:off x="-8024" y="16040"/>
            <a:ext cx="6866024" cy="8509000"/>
            <a:chOff x="-8024" y="0"/>
            <a:chExt cx="6866024" cy="8509000"/>
          </a:xfrm>
        </p:grpSpPr>
        <p:sp>
          <p:nvSpPr>
            <p:cNvPr id="4" name="Rectangle 3">
              <a:extLst>
                <a:ext uri="{FF2B5EF4-FFF2-40B4-BE49-F238E27FC236}">
                  <a16:creationId xmlns:a16="http://schemas.microsoft.com/office/drawing/2014/main" id="{BDFEFC25-851A-7E31-C9CE-7CF3C24F4612}"/>
                </a:ext>
              </a:extLst>
            </p:cNvPr>
            <p:cNvSpPr/>
            <p:nvPr/>
          </p:nvSpPr>
          <p:spPr>
            <a:xfrm>
              <a:off x="0" y="0"/>
              <a:ext cx="6858000" cy="8509000"/>
            </a:xfrm>
            <a:prstGeom prst="rect">
              <a:avLst/>
            </a:prstGeom>
            <a:gradFill flip="none" rotWithShape="1">
              <a:gsLst>
                <a:gs pos="0">
                  <a:srgbClr val="FEC174"/>
                </a:gs>
                <a:gs pos="50000">
                  <a:srgbClr val="FDD95E"/>
                </a:gs>
                <a:gs pos="100000">
                  <a:srgbClr val="FDC758"/>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25D56F2-73F9-F238-0088-566D203E3472}"/>
                </a:ext>
              </a:extLst>
            </p:cNvPr>
            <p:cNvGrpSpPr/>
            <p:nvPr/>
          </p:nvGrpSpPr>
          <p:grpSpPr>
            <a:xfrm>
              <a:off x="-2006" y="385010"/>
              <a:ext cx="6858000" cy="7375358"/>
              <a:chOff x="-2006" y="385010"/>
              <a:chExt cx="6858000" cy="7375358"/>
            </a:xfrm>
          </p:grpSpPr>
          <p:sp>
            <p:nvSpPr>
              <p:cNvPr id="7" name="Rectangle 6">
                <a:extLst>
                  <a:ext uri="{FF2B5EF4-FFF2-40B4-BE49-F238E27FC236}">
                    <a16:creationId xmlns:a16="http://schemas.microsoft.com/office/drawing/2014/main" id="{049AD4A5-8BE3-BC00-B690-6F0AE36A424B}"/>
                  </a:ext>
                </a:extLst>
              </p:cNvPr>
              <p:cNvSpPr/>
              <p:nvPr/>
            </p:nvSpPr>
            <p:spPr>
              <a:xfrm>
                <a:off x="685799" y="385010"/>
                <a:ext cx="5510463" cy="2298031"/>
              </a:xfrm>
              <a:prstGeom prst="rect">
                <a:avLst/>
              </a:prstGeom>
              <a:solidFill>
                <a:srgbClr val="FCF5E9"/>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D01829-11F6-66F6-3656-00B0DA3CBEED}"/>
                  </a:ext>
                </a:extLst>
              </p:cNvPr>
              <p:cNvSpPr txBox="1"/>
              <p:nvPr/>
            </p:nvSpPr>
            <p:spPr>
              <a:xfrm>
                <a:off x="828680" y="502973"/>
                <a:ext cx="5224700" cy="2062103"/>
              </a:xfrm>
              <a:prstGeom prst="rect">
                <a:avLst/>
              </a:prstGeom>
              <a:noFill/>
            </p:spPr>
            <p:txBody>
              <a:bodyPr wrap="none" rtlCol="0">
                <a:spAutoFit/>
              </a:bodyPr>
              <a:lstStyle/>
              <a:p>
                <a:pPr algn="ctr"/>
                <a:r>
                  <a:rPr lang="en-US" sz="4800" dirty="0">
                    <a:solidFill>
                      <a:srgbClr val="EA4E4E"/>
                    </a:solidFill>
                    <a:latin typeface="Cooper Black" panose="0208090404030B020404" pitchFamily="18" charset="0"/>
                  </a:rPr>
                  <a:t>TRENDING</a:t>
                </a:r>
              </a:p>
              <a:p>
                <a:pPr algn="ctr"/>
                <a:r>
                  <a:rPr lang="en-US" sz="4800" dirty="0">
                    <a:solidFill>
                      <a:srgbClr val="EA4E4E"/>
                    </a:solidFill>
                    <a:latin typeface="Cooper Black" panose="0208090404030B020404" pitchFamily="18" charset="0"/>
                  </a:rPr>
                  <a:t>SYSTEMS</a:t>
                </a:r>
              </a:p>
              <a:p>
                <a:pPr algn="ctr"/>
                <a:r>
                  <a:rPr lang="en-US" sz="3200" dirty="0">
                    <a:solidFill>
                      <a:srgbClr val="215589"/>
                    </a:solidFill>
                    <a:latin typeface="Cooper Black" panose="0208090404030B020404" pitchFamily="18" charset="0"/>
                  </a:rPr>
                  <a:t>PROGRAMMING NOTES</a:t>
                </a:r>
              </a:p>
            </p:txBody>
          </p:sp>
          <p:pic>
            <p:nvPicPr>
              <p:cNvPr id="10" name="Picture 9">
                <a:extLst>
                  <a:ext uri="{FF2B5EF4-FFF2-40B4-BE49-F238E27FC236}">
                    <a16:creationId xmlns:a16="http://schemas.microsoft.com/office/drawing/2014/main" id="{BA4F6432-F4C5-207C-D06D-EF69078AC8F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794" b="100000" l="0" r="98571">
                            <a14:foregroundMark x1="11786" y1="30928" x2="6250" y2="83247"/>
                            <a14:foregroundMark x1="11250" y1="83247" x2="47500" y2="88402"/>
                            <a14:foregroundMark x1="61607" y1="92268" x2="2321" y2="97680"/>
                            <a14:foregroundMark x1="45893" y1="52835" x2="54821" y2="56186"/>
                            <a14:foregroundMark x1="76786" y1="57990" x2="80714" y2="37371"/>
                            <a14:foregroundMark x1="89821" y1="59278" x2="83929" y2="38918"/>
                            <a14:foregroundMark x1="32679" y1="52062" x2="31250" y2="40206"/>
                            <a14:foregroundMark x1="60357" y1="42784" x2="60536" y2="31443"/>
                            <a14:foregroundMark x1="66071" y1="68041" x2="93393" y2="62629"/>
                            <a14:foregroundMark x1="96607" y1="62629" x2="93750" y2="57216"/>
                            <a14:foregroundMark x1="28750" y1="47165" x2="28750" y2="38660"/>
                            <a14:foregroundMark x1="33750" y1="43814" x2="33750" y2="38144"/>
                            <a14:foregroundMark x1="3750" y1="52062" x2="4821" y2="46907"/>
                            <a14:foregroundMark x1="19643" y1="56959" x2="16071" y2="56443"/>
                            <a14:backgroundMark x1="65000" y1="24227" x2="65000" y2="39691"/>
                            <a14:backgroundMark x1="26071" y1="45619" x2="23929" y2="46392"/>
                            <a14:backgroundMark x1="19643" y1="50515" x2="17321" y2="50258"/>
                            <a14:backgroundMark x1="87679" y1="90206" x2="67143" y2="79897"/>
                            <a14:backgroundMark x1="18214" y1="75258" x2="18214" y2="75258"/>
                            <a14:backgroundMark x1="40357" y1="74742" x2="40357" y2="74742"/>
                            <a14:backgroundMark x1="35893" y1="35052" x2="36250" y2="41753"/>
                            <a14:backgroundMark x1="24286" y1="35309" x2="24464" y2="45876"/>
                            <a14:backgroundMark x1="65179" y1="39433" x2="64821" y2="42010"/>
                          </a14:backgroundRemoval>
                        </a14:imgEffect>
                      </a14:imgLayer>
                    </a14:imgProps>
                  </a:ext>
                  <a:ext uri="{28A0092B-C50C-407E-A947-70E740481C1C}">
                    <a14:useLocalDpi xmlns:a14="http://schemas.microsoft.com/office/drawing/2010/main" val="0"/>
                  </a:ext>
                </a:extLst>
              </a:blip>
              <a:srcRect r="30741" b="1500"/>
              <a:stretch/>
            </p:blipFill>
            <p:spPr>
              <a:xfrm>
                <a:off x="-2006" y="1002604"/>
                <a:ext cx="6858000" cy="6757764"/>
              </a:xfrm>
              <a:prstGeom prst="rect">
                <a:avLst/>
              </a:prstGeom>
            </p:spPr>
          </p:pic>
        </p:grpSp>
        <p:sp>
          <p:nvSpPr>
            <p:cNvPr id="14" name="Rectangle 13">
              <a:extLst>
                <a:ext uri="{FF2B5EF4-FFF2-40B4-BE49-F238E27FC236}">
                  <a16:creationId xmlns:a16="http://schemas.microsoft.com/office/drawing/2014/main" id="{2EACC619-71E9-2789-55CB-A78DCE94D18D}"/>
                </a:ext>
              </a:extLst>
            </p:cNvPr>
            <p:cNvSpPr/>
            <p:nvPr/>
          </p:nvSpPr>
          <p:spPr>
            <a:xfrm>
              <a:off x="-4012" y="7734968"/>
              <a:ext cx="6855994" cy="774032"/>
            </a:xfrm>
            <a:prstGeom prst="rect">
              <a:avLst/>
            </a:prstGeom>
            <a:solidFill>
              <a:srgbClr val="E535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1BAF301-F844-8899-F8E3-55F61656D04C}"/>
                </a:ext>
              </a:extLst>
            </p:cNvPr>
            <p:cNvSpPr txBox="1"/>
            <p:nvPr/>
          </p:nvSpPr>
          <p:spPr>
            <a:xfrm>
              <a:off x="-8024" y="7930711"/>
              <a:ext cx="6860006" cy="461665"/>
            </a:xfrm>
            <a:prstGeom prst="rect">
              <a:avLst/>
            </a:prstGeom>
            <a:noFill/>
          </p:spPr>
          <p:txBody>
            <a:bodyPr wrap="square" rtlCol="0">
              <a:spAutoFit/>
            </a:bodyPr>
            <a:lstStyle/>
            <a:p>
              <a:pPr algn="ctr"/>
              <a:r>
                <a:rPr lang="en-US" sz="2400" dirty="0">
                  <a:solidFill>
                    <a:srgbClr val="FCF5E9"/>
                  </a:solidFill>
                  <a:latin typeface="Futura Maxi CG Bold" panose="02000504040000020004" pitchFamily="50" charset="0"/>
                </a:rPr>
                <a:t>FOR EVERYONE WHO USES COMPUTERS</a:t>
              </a:r>
            </a:p>
          </p:txBody>
        </p:sp>
      </p:grpSp>
      <p:grpSp>
        <p:nvGrpSpPr>
          <p:cNvPr id="24" name="Group 23">
            <a:extLst>
              <a:ext uri="{FF2B5EF4-FFF2-40B4-BE49-F238E27FC236}">
                <a16:creationId xmlns:a16="http://schemas.microsoft.com/office/drawing/2014/main" id="{EE3F0725-FC33-2D1C-E827-3456D8A46FA0}"/>
              </a:ext>
            </a:extLst>
          </p:cNvPr>
          <p:cNvGrpSpPr/>
          <p:nvPr/>
        </p:nvGrpSpPr>
        <p:grpSpPr>
          <a:xfrm>
            <a:off x="4096790" y="5458522"/>
            <a:ext cx="2476500" cy="1969735"/>
            <a:chOff x="3946432" y="5177024"/>
            <a:chExt cx="2476500" cy="1969735"/>
          </a:xfrm>
        </p:grpSpPr>
        <p:sp>
          <p:nvSpPr>
            <p:cNvPr id="22" name="Rectangle 21">
              <a:extLst>
                <a:ext uri="{FF2B5EF4-FFF2-40B4-BE49-F238E27FC236}">
                  <a16:creationId xmlns:a16="http://schemas.microsoft.com/office/drawing/2014/main" id="{2AED3DA9-1A67-928A-BBFB-C3CC60D94283}"/>
                </a:ext>
              </a:extLst>
            </p:cNvPr>
            <p:cNvSpPr/>
            <p:nvPr/>
          </p:nvSpPr>
          <p:spPr>
            <a:xfrm>
              <a:off x="3946432" y="5177024"/>
              <a:ext cx="2476500" cy="1969735"/>
            </a:xfrm>
            <a:prstGeom prst="rect">
              <a:avLst/>
            </a:prstGeom>
            <a:solidFill>
              <a:srgbClr val="344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F3DACE3-E80D-1552-E79F-4C9B830B6844}"/>
                </a:ext>
              </a:extLst>
            </p:cNvPr>
            <p:cNvSpPr txBox="1"/>
            <p:nvPr/>
          </p:nvSpPr>
          <p:spPr>
            <a:xfrm>
              <a:off x="3946432" y="5302951"/>
              <a:ext cx="2476500" cy="1754326"/>
            </a:xfrm>
            <a:prstGeom prst="rect">
              <a:avLst/>
            </a:prstGeom>
            <a:noFill/>
          </p:spPr>
          <p:txBody>
            <a:bodyPr wrap="square" rtlCol="0">
              <a:spAutoFit/>
            </a:bodyPr>
            <a:lstStyle/>
            <a:p>
              <a:pPr algn="ctr"/>
              <a:r>
                <a:rPr lang="en-US" dirty="0">
                  <a:solidFill>
                    <a:srgbClr val="FCF5E9"/>
                  </a:solidFill>
                  <a:latin typeface="CMU Sans Serif" panose="02000603000000000000" pitchFamily="2" charset="0"/>
                  <a:ea typeface="CMU Sans Serif" panose="02000603000000000000" pitchFamily="2" charset="0"/>
                  <a:cs typeface="CMU Sans Serif" panose="02000603000000000000" pitchFamily="2" charset="0"/>
                </a:rPr>
                <a:t>240 Interest-Packed </a:t>
              </a:r>
            </a:p>
            <a:p>
              <a:pPr algn="ctr"/>
              <a:r>
                <a:rPr lang="en-US" dirty="0">
                  <a:solidFill>
                    <a:srgbClr val="F1DBBF"/>
                  </a:solidFill>
                  <a:latin typeface="CMU Sans Serif" panose="02000603000000000000" pitchFamily="2" charset="0"/>
                  <a:ea typeface="CMU Sans Serif" panose="02000603000000000000" pitchFamily="2" charset="0"/>
                  <a:cs typeface="CMU Sans Serif" panose="02000603000000000000" pitchFamily="2" charset="0"/>
                </a:rPr>
                <a:t>Pages for the Hobby programmer, Home </a:t>
              </a:r>
              <a:r>
                <a:rPr lang="en-US" dirty="0" err="1">
                  <a:solidFill>
                    <a:srgbClr val="F1DBBF"/>
                  </a:solidFill>
                  <a:latin typeface="CMU Sans Serif" panose="02000603000000000000" pitchFamily="2" charset="0"/>
                  <a:ea typeface="CMU Sans Serif" panose="02000603000000000000" pitchFamily="2" charset="0"/>
                  <a:cs typeface="CMU Sans Serif" panose="02000603000000000000" pitchFamily="2" charset="0"/>
                </a:rPr>
                <a:t>webadmin</a:t>
              </a:r>
              <a:r>
                <a:rPr lang="en-US" dirty="0">
                  <a:solidFill>
                    <a:srgbClr val="F1DBBF"/>
                  </a:solidFill>
                  <a:latin typeface="CMU Sans Serif" panose="02000603000000000000" pitchFamily="2" charset="0"/>
                  <a:ea typeface="CMU Sans Serif" panose="02000603000000000000" pitchFamily="2" charset="0"/>
                  <a:cs typeface="CMU Sans Serif" panose="02000603000000000000" pitchFamily="2" charset="0"/>
                </a:rPr>
                <a:t>, DIY enthusiasts and </a:t>
              </a:r>
            </a:p>
            <a:p>
              <a:pPr algn="ctr"/>
              <a:r>
                <a:rPr lang="en-US" dirty="0">
                  <a:solidFill>
                    <a:srgbClr val="FCF5E9"/>
                  </a:solidFill>
                  <a:latin typeface="CMU Sans Serif" panose="02000603000000000000" pitchFamily="2" charset="0"/>
                  <a:ea typeface="CMU Sans Serif" panose="02000603000000000000" pitchFamily="2" charset="0"/>
                  <a:cs typeface="CMU Sans Serif" panose="02000603000000000000" pitchFamily="2" charset="0"/>
                </a:rPr>
                <a:t>Etsy artist</a:t>
              </a:r>
            </a:p>
          </p:txBody>
        </p:sp>
      </p:grpSp>
      <p:grpSp>
        <p:nvGrpSpPr>
          <p:cNvPr id="20" name="Group 19">
            <a:extLst>
              <a:ext uri="{FF2B5EF4-FFF2-40B4-BE49-F238E27FC236}">
                <a16:creationId xmlns:a16="http://schemas.microsoft.com/office/drawing/2014/main" id="{72E71464-BDD8-A2E0-9D36-6E030F7CDD73}"/>
              </a:ext>
            </a:extLst>
          </p:cNvPr>
          <p:cNvGrpSpPr/>
          <p:nvPr/>
        </p:nvGrpSpPr>
        <p:grpSpPr>
          <a:xfrm>
            <a:off x="7575291" y="7760690"/>
            <a:ext cx="881973" cy="707886"/>
            <a:chOff x="8737600" y="7662979"/>
            <a:chExt cx="881973" cy="707886"/>
          </a:xfrm>
        </p:grpSpPr>
        <p:sp>
          <p:nvSpPr>
            <p:cNvPr id="17" name="TextBox 16">
              <a:extLst>
                <a:ext uri="{FF2B5EF4-FFF2-40B4-BE49-F238E27FC236}">
                  <a16:creationId xmlns:a16="http://schemas.microsoft.com/office/drawing/2014/main" id="{6075761B-414D-3289-7E2D-DE420C40E9B0}"/>
                </a:ext>
              </a:extLst>
            </p:cNvPr>
            <p:cNvSpPr txBox="1"/>
            <p:nvPr/>
          </p:nvSpPr>
          <p:spPr>
            <a:xfrm>
              <a:off x="8737600" y="7662979"/>
              <a:ext cx="881973" cy="707886"/>
            </a:xfrm>
            <a:prstGeom prst="rect">
              <a:avLst/>
            </a:prstGeom>
            <a:noFill/>
          </p:spPr>
          <p:txBody>
            <a:bodyPr wrap="none" rtlCol="0">
              <a:spAutoFit/>
            </a:bodyPr>
            <a:lstStyle/>
            <a:p>
              <a:r>
                <a:rPr lang="en-US" sz="3200" dirty="0">
                  <a:latin typeface="Bernard MT Condensed" panose="02050806060905020404" pitchFamily="18" charset="0"/>
                </a:rPr>
                <a:t>ƒ</a:t>
              </a:r>
              <a:r>
                <a:rPr lang="en-US" sz="4000" dirty="0">
                  <a:latin typeface="Bernard MT Condensed" panose="02050806060905020404" pitchFamily="18" charset="0"/>
                </a:rPr>
                <a:t>1</a:t>
              </a:r>
              <a:r>
                <a:rPr lang="en-US" sz="4000" baseline="30000" dirty="0">
                  <a:latin typeface="Bernard MT Condensed" panose="02050806060905020404" pitchFamily="18" charset="0"/>
                </a:rPr>
                <a:t>00</a:t>
              </a:r>
            </a:p>
          </p:txBody>
        </p:sp>
        <p:cxnSp>
          <p:nvCxnSpPr>
            <p:cNvPr id="19" name="Straight Connector 18">
              <a:extLst>
                <a:ext uri="{FF2B5EF4-FFF2-40B4-BE49-F238E27FC236}">
                  <a16:creationId xmlns:a16="http://schemas.microsoft.com/office/drawing/2014/main" id="{7FD626E6-AC2E-B239-80BA-8DF3C2FD5B27}"/>
                </a:ext>
              </a:extLst>
            </p:cNvPr>
            <p:cNvCxnSpPr>
              <a:cxnSpLocks/>
            </p:cNvCxnSpPr>
            <p:nvPr/>
          </p:nvCxnSpPr>
          <p:spPr>
            <a:xfrm>
              <a:off x="9207161" y="8121984"/>
              <a:ext cx="2902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F8132B72-2BC8-57E2-BB27-B5E04B05AE67}"/>
              </a:ext>
            </a:extLst>
          </p:cNvPr>
          <p:cNvPicPr>
            <a:picLocks noChangeAspect="1"/>
          </p:cNvPicPr>
          <p:nvPr/>
        </p:nvPicPr>
        <p:blipFill>
          <a:blip r:embed="rId6"/>
          <a:stretch>
            <a:fillRect/>
          </a:stretch>
        </p:blipFill>
        <p:spPr>
          <a:xfrm>
            <a:off x="6306564" y="7373628"/>
            <a:ext cx="553442" cy="518116"/>
          </a:xfrm>
          <a:prstGeom prst="rect">
            <a:avLst/>
          </a:prstGeom>
        </p:spPr>
      </p:pic>
    </p:spTree>
    <p:extLst>
      <p:ext uri="{BB962C8B-B14F-4D97-AF65-F5344CB8AC3E}">
        <p14:creationId xmlns:p14="http://schemas.microsoft.com/office/powerpoint/2010/main" val="4174991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5E9"/>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890E6C-6A8C-6276-F6ED-FE15B4CF6B59}"/>
              </a:ext>
            </a:extLst>
          </p:cNvPr>
          <p:cNvSpPr txBox="1"/>
          <p:nvPr/>
        </p:nvSpPr>
        <p:spPr>
          <a:xfrm>
            <a:off x="522595" y="760631"/>
            <a:ext cx="5812810" cy="523220"/>
          </a:xfrm>
          <a:prstGeom prst="rect">
            <a:avLst/>
          </a:prstGeom>
          <a:noFill/>
        </p:spPr>
        <p:txBody>
          <a:bodyPr wrap="none" rtlCol="0">
            <a:spAutoFit/>
          </a:bodyPr>
          <a:lstStyle/>
          <a:p>
            <a:r>
              <a:rPr lang="en-US" sz="2800" cap="all" dirty="0">
                <a:latin typeface="Futura Maxi CG Bold" panose="02000504040000020004" pitchFamily="50" charset="0"/>
              </a:rPr>
              <a:t>internet file storage app</a:t>
            </a:r>
          </a:p>
        </p:txBody>
      </p:sp>
      <p:sp>
        <p:nvSpPr>
          <p:cNvPr id="3" name="TextBox 2">
            <a:extLst>
              <a:ext uri="{FF2B5EF4-FFF2-40B4-BE49-F238E27FC236}">
                <a16:creationId xmlns:a16="http://schemas.microsoft.com/office/drawing/2014/main" id="{457FFB83-C338-ECC7-ADB5-30CC8ACE2C88}"/>
              </a:ext>
            </a:extLst>
          </p:cNvPr>
          <p:cNvSpPr txBox="1"/>
          <p:nvPr/>
        </p:nvSpPr>
        <p:spPr>
          <a:xfrm>
            <a:off x="0" y="114300"/>
            <a:ext cx="6857999" cy="646331"/>
          </a:xfrm>
          <a:prstGeom prst="rect">
            <a:avLst/>
          </a:prstGeom>
          <a:noFill/>
        </p:spPr>
        <p:txBody>
          <a:bodyPr wrap="square" rtlCol="0">
            <a:spAutoFit/>
          </a:bodyPr>
          <a:lstStyle/>
          <a:p>
            <a:pPr algn="ctr"/>
            <a:r>
              <a:rPr lang="en-US" sz="3600" dirty="0">
                <a:latin typeface="Brush Script MT" panose="03060802040406070304" pitchFamily="66" charset="0"/>
              </a:rPr>
              <a:t>Build Your Own</a:t>
            </a:r>
          </a:p>
        </p:txBody>
      </p:sp>
      <p:pic>
        <p:nvPicPr>
          <p:cNvPr id="4" name="Picture 3">
            <a:extLst>
              <a:ext uri="{FF2B5EF4-FFF2-40B4-BE49-F238E27FC236}">
                <a16:creationId xmlns:a16="http://schemas.microsoft.com/office/drawing/2014/main" id="{A16F141B-D2BC-777F-E22D-EBDD7E5D3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3956" y="1124425"/>
            <a:ext cx="6926280" cy="6038850"/>
          </a:xfrm>
          <a:prstGeom prst="rect">
            <a:avLst/>
          </a:prstGeom>
        </p:spPr>
      </p:pic>
      <p:sp>
        <p:nvSpPr>
          <p:cNvPr id="7" name="TextBox 6">
            <a:extLst>
              <a:ext uri="{FF2B5EF4-FFF2-40B4-BE49-F238E27FC236}">
                <a16:creationId xmlns:a16="http://schemas.microsoft.com/office/drawing/2014/main" id="{80514133-8A56-CAD7-19C1-2A6374E85900}"/>
              </a:ext>
            </a:extLst>
          </p:cNvPr>
          <p:cNvSpPr txBox="1"/>
          <p:nvPr/>
        </p:nvSpPr>
        <p:spPr>
          <a:xfrm>
            <a:off x="1" y="1657321"/>
            <a:ext cx="6857999" cy="400110"/>
          </a:xfrm>
          <a:prstGeom prst="rect">
            <a:avLst/>
          </a:prstGeom>
          <a:noFill/>
        </p:spPr>
        <p:txBody>
          <a:bodyPr wrap="square" rtlCol="0">
            <a:spAutoFit/>
          </a:bodyPr>
          <a:lstStyle/>
          <a:p>
            <a:pPr algn="ctr"/>
            <a:r>
              <a:rPr lang="en-US" sz="2000" dirty="0">
                <a:latin typeface="Brush Script MT" panose="03060802040406070304" pitchFamily="66" charset="0"/>
              </a:rPr>
              <a:t>By TA Lucas</a:t>
            </a:r>
          </a:p>
        </p:txBody>
      </p:sp>
      <p:grpSp>
        <p:nvGrpSpPr>
          <p:cNvPr id="17" name="Group 16">
            <a:extLst>
              <a:ext uri="{FF2B5EF4-FFF2-40B4-BE49-F238E27FC236}">
                <a16:creationId xmlns:a16="http://schemas.microsoft.com/office/drawing/2014/main" id="{08EEF15A-7DD9-FC1A-D631-D633E1586737}"/>
              </a:ext>
            </a:extLst>
          </p:cNvPr>
          <p:cNvGrpSpPr/>
          <p:nvPr/>
        </p:nvGrpSpPr>
        <p:grpSpPr>
          <a:xfrm>
            <a:off x="170777" y="2171335"/>
            <a:ext cx="6516437" cy="1926236"/>
            <a:chOff x="88900" y="2571692"/>
            <a:chExt cx="6516437" cy="1926236"/>
          </a:xfrm>
        </p:grpSpPr>
        <p:sp>
          <p:nvSpPr>
            <p:cNvPr id="8" name="TextBox 7">
              <a:extLst>
                <a:ext uri="{FF2B5EF4-FFF2-40B4-BE49-F238E27FC236}">
                  <a16:creationId xmlns:a16="http://schemas.microsoft.com/office/drawing/2014/main" id="{0A6C0BEC-6250-3930-0674-B008EFDBA1D5}"/>
                </a:ext>
              </a:extLst>
            </p:cNvPr>
            <p:cNvSpPr txBox="1"/>
            <p:nvPr/>
          </p:nvSpPr>
          <p:spPr>
            <a:xfrm>
              <a:off x="88900" y="2682046"/>
              <a:ext cx="6516437" cy="1815882"/>
            </a:xfrm>
            <a:prstGeom prst="rect">
              <a:avLst/>
            </a:prstGeom>
            <a:noFill/>
          </p:spPr>
          <p:txBody>
            <a:bodyPr wrap="square" rtlCol="0">
              <a:spAutoFit/>
            </a:bodyPr>
            <a:lstStyle/>
            <a:p>
              <a:pPr algn="just"/>
              <a:r>
                <a:rPr lang="en-US" sz="1400" cap="all" dirty="0">
                  <a:latin typeface="Times New Roman" panose="02020603050405020304" pitchFamily="18" charset="0"/>
                  <a:cs typeface="Times New Roman" panose="02020603050405020304" pitchFamily="18" charset="0"/>
                </a:rPr>
                <a:t>         Y harnessing </a:t>
              </a:r>
              <a:r>
                <a:rPr lang="en-US" sz="1400" dirty="0">
                  <a:latin typeface="Times New Roman" panose="02020603050405020304" pitchFamily="18" charset="0"/>
                  <a:cs typeface="Times New Roman" panose="02020603050405020304" pitchFamily="18" charset="0"/>
                </a:rPr>
                <a:t>the full power of ‘the net’ you can create something close in 	function to commercial internet based file storages. Internet file storage is possible using socket programming, by establishing a socketed connection from client to server it is possible to send not only messages but also data of all kinds. Data is first translated into bits and bytes which the internet can understand, after which it is sent along with any additional information.</a:t>
              </a:r>
            </a:p>
            <a:p>
              <a:pPr algn="just"/>
              <a:r>
                <a:rPr lang="en-US" sz="1400" dirty="0">
                  <a:latin typeface="Times New Roman" panose="02020603050405020304" pitchFamily="18" charset="0"/>
                  <a:cs typeface="Times New Roman" panose="02020603050405020304" pitchFamily="18" charset="0"/>
                </a:rPr>
                <a:t>	This build plan will discuss the implementation of such a storage application. The plan is laid out in two parts, the client and the server, each differ in function.</a:t>
              </a:r>
            </a:p>
          </p:txBody>
        </p:sp>
        <p:sp>
          <p:nvSpPr>
            <p:cNvPr id="16" name="TextBox 15">
              <a:extLst>
                <a:ext uri="{FF2B5EF4-FFF2-40B4-BE49-F238E27FC236}">
                  <a16:creationId xmlns:a16="http://schemas.microsoft.com/office/drawing/2014/main" id="{0A379E20-7CC5-FE1C-BEB8-A30CCA8C044B}"/>
                </a:ext>
              </a:extLst>
            </p:cNvPr>
            <p:cNvSpPr txBox="1"/>
            <p:nvPr/>
          </p:nvSpPr>
          <p:spPr>
            <a:xfrm>
              <a:off x="131716" y="2571692"/>
              <a:ext cx="551754" cy="754053"/>
            </a:xfrm>
            <a:prstGeom prst="rect">
              <a:avLst/>
            </a:prstGeom>
            <a:noFill/>
          </p:spPr>
          <p:txBody>
            <a:bodyPr wrap="none" rtlCol="0">
              <a:spAutoFit/>
            </a:bodyPr>
            <a:lstStyle/>
            <a:p>
              <a:r>
                <a:rPr lang="en-US" sz="4300" dirty="0">
                  <a:latin typeface="Times New Roman" panose="02020603050405020304" pitchFamily="18" charset="0"/>
                  <a:cs typeface="Times New Roman" panose="02020603050405020304" pitchFamily="18" charset="0"/>
                </a:rPr>
                <a:t>B</a:t>
              </a:r>
              <a:endParaRPr lang="en-US" sz="4300" dirty="0"/>
            </a:p>
          </p:txBody>
        </p:sp>
      </p:grpSp>
      <p:sp>
        <p:nvSpPr>
          <p:cNvPr id="18" name="TextBox 17">
            <a:extLst>
              <a:ext uri="{FF2B5EF4-FFF2-40B4-BE49-F238E27FC236}">
                <a16:creationId xmlns:a16="http://schemas.microsoft.com/office/drawing/2014/main" id="{CF487813-CF5E-8407-2C7C-5168EE51A7D4}"/>
              </a:ext>
            </a:extLst>
          </p:cNvPr>
          <p:cNvSpPr txBox="1"/>
          <p:nvPr/>
        </p:nvSpPr>
        <p:spPr>
          <a:xfrm>
            <a:off x="2757181" y="1308706"/>
            <a:ext cx="1343638" cy="307777"/>
          </a:xfrm>
          <a:prstGeom prst="rect">
            <a:avLst/>
          </a:prstGeom>
          <a:noFill/>
        </p:spPr>
        <p:txBody>
          <a:bodyPr wrap="none" rtlCol="0">
            <a:spAutoFit/>
          </a:bodyPr>
          <a:lstStyle/>
          <a:p>
            <a:r>
              <a:rPr lang="en-US" sz="1400" dirty="0">
                <a:latin typeface="Futura Maxi CG Bold" panose="02000504040000020004" pitchFamily="50" charset="0"/>
              </a:rPr>
              <a:t>Part I: client</a:t>
            </a:r>
          </a:p>
        </p:txBody>
      </p:sp>
      <p:sp>
        <p:nvSpPr>
          <p:cNvPr id="19" name="TextBox 18">
            <a:extLst>
              <a:ext uri="{FF2B5EF4-FFF2-40B4-BE49-F238E27FC236}">
                <a16:creationId xmlns:a16="http://schemas.microsoft.com/office/drawing/2014/main" id="{4ABA25D7-E2AD-CA03-2455-FF64C268F186}"/>
              </a:ext>
            </a:extLst>
          </p:cNvPr>
          <p:cNvSpPr txBox="1"/>
          <p:nvPr/>
        </p:nvSpPr>
        <p:spPr>
          <a:xfrm>
            <a:off x="170777" y="4245677"/>
            <a:ext cx="6197744" cy="160043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client supports a different range of features such as, viewing the contents of the files stored on the server, sending and receiving files, chatting with other users and a login system for security.</a:t>
            </a:r>
          </a:p>
          <a:p>
            <a:r>
              <a:rPr lang="en-US" sz="1400" dirty="0">
                <a:latin typeface="Times New Roman" panose="02020603050405020304" pitchFamily="18" charset="0"/>
                <a:cs typeface="Times New Roman" panose="02020603050405020304" pitchFamily="18" charset="0"/>
              </a:rPr>
              <a:t>Upon opening the client app the user is greeted with a login prompt which asks for a username and password, this gets send to and validated by the server. Upon giving valid credentials the user is shown a menu with options to the features described above.</a:t>
            </a:r>
          </a:p>
        </p:txBody>
      </p:sp>
      <p:sp>
        <p:nvSpPr>
          <p:cNvPr id="2" name="Rectangle 1">
            <a:extLst>
              <a:ext uri="{FF2B5EF4-FFF2-40B4-BE49-F238E27FC236}">
                <a16:creationId xmlns:a16="http://schemas.microsoft.com/office/drawing/2014/main" id="{E67AA7B1-6829-8459-FEC4-791F3B024987}"/>
              </a:ext>
            </a:extLst>
          </p:cNvPr>
          <p:cNvSpPr/>
          <p:nvPr/>
        </p:nvSpPr>
        <p:spPr>
          <a:xfrm>
            <a:off x="213593" y="5983129"/>
            <a:ext cx="6473621" cy="3624805"/>
          </a:xfrm>
          <a:prstGeom prst="rect">
            <a:avLst/>
          </a:prstGeom>
          <a:solidFill>
            <a:srgbClr val="EFB68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a:extLst>
              <a:ext uri="{FF2B5EF4-FFF2-40B4-BE49-F238E27FC236}">
                <a16:creationId xmlns:a16="http://schemas.microsoft.com/office/drawing/2014/main" id="{C528C29C-5AAD-D4A9-DB6E-44885146DC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3956" y="7527363"/>
            <a:ext cx="1087752" cy="1313460"/>
          </a:xfrm>
          <a:prstGeom prst="rect">
            <a:avLst/>
          </a:prstGeom>
        </p:spPr>
      </p:pic>
      <p:pic>
        <p:nvPicPr>
          <p:cNvPr id="11" name="Graphic 10">
            <a:extLst>
              <a:ext uri="{FF2B5EF4-FFF2-40B4-BE49-F238E27FC236}">
                <a16:creationId xmlns:a16="http://schemas.microsoft.com/office/drawing/2014/main" id="{BAC64258-48FC-614E-6A12-E5F11D5D8E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1153" y="6113866"/>
            <a:ext cx="984965" cy="1189345"/>
          </a:xfrm>
          <a:prstGeom prst="rect">
            <a:avLst/>
          </a:prstGeom>
        </p:spPr>
      </p:pic>
      <p:pic>
        <p:nvPicPr>
          <p:cNvPr id="24" name="Graphic 23">
            <a:extLst>
              <a:ext uri="{FF2B5EF4-FFF2-40B4-BE49-F238E27FC236}">
                <a16:creationId xmlns:a16="http://schemas.microsoft.com/office/drawing/2014/main" id="{A1FA15C1-2024-8D61-55E9-B918C752E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1708" y="7955216"/>
            <a:ext cx="1465825" cy="1652718"/>
          </a:xfrm>
          <a:prstGeom prst="rect">
            <a:avLst/>
          </a:prstGeom>
        </p:spPr>
      </p:pic>
      <p:pic>
        <p:nvPicPr>
          <p:cNvPr id="21" name="Graphic 20">
            <a:extLst>
              <a:ext uri="{FF2B5EF4-FFF2-40B4-BE49-F238E27FC236}">
                <a16:creationId xmlns:a16="http://schemas.microsoft.com/office/drawing/2014/main" id="{0E5E6A81-019D-2DD1-347A-BD6C7FB32F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1271" y="8067972"/>
            <a:ext cx="844730" cy="950321"/>
          </a:xfrm>
          <a:prstGeom prst="rect">
            <a:avLst/>
          </a:prstGeom>
        </p:spPr>
      </p:pic>
      <p:cxnSp>
        <p:nvCxnSpPr>
          <p:cNvPr id="26" name="Straight Arrow Connector 25">
            <a:extLst>
              <a:ext uri="{FF2B5EF4-FFF2-40B4-BE49-F238E27FC236}">
                <a16:creationId xmlns:a16="http://schemas.microsoft.com/office/drawing/2014/main" id="{451E92EB-C4E0-FA7D-4A1C-5CE3DA63605E}"/>
              </a:ext>
            </a:extLst>
          </p:cNvPr>
          <p:cNvCxnSpPr>
            <a:stCxn id="11" idx="2"/>
            <a:endCxn id="21" idx="0"/>
          </p:cNvCxnSpPr>
          <p:nvPr/>
        </p:nvCxnSpPr>
        <p:spPr>
          <a:xfrm>
            <a:off x="953636" y="7303211"/>
            <a:ext cx="0" cy="764761"/>
          </a:xfrm>
          <a:prstGeom prst="straightConnector1">
            <a:avLst/>
          </a:prstGeom>
          <a:ln>
            <a:solidFill>
              <a:srgbClr val="34485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9B8DDAE-7915-A327-5B17-A06102E15B9E}"/>
              </a:ext>
            </a:extLst>
          </p:cNvPr>
          <p:cNvSpPr txBox="1"/>
          <p:nvPr/>
        </p:nvSpPr>
        <p:spPr>
          <a:xfrm>
            <a:off x="533553" y="7516944"/>
            <a:ext cx="463588"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TCP</a:t>
            </a:r>
          </a:p>
        </p:txBody>
      </p:sp>
      <p:sp>
        <p:nvSpPr>
          <p:cNvPr id="29" name="Rectangle 28">
            <a:extLst>
              <a:ext uri="{FF2B5EF4-FFF2-40B4-BE49-F238E27FC236}">
                <a16:creationId xmlns:a16="http://schemas.microsoft.com/office/drawing/2014/main" id="{13C29888-A7ED-6BE2-BEA6-1F7294E2FC52}"/>
              </a:ext>
            </a:extLst>
          </p:cNvPr>
          <p:cNvSpPr/>
          <p:nvPr/>
        </p:nvSpPr>
        <p:spPr>
          <a:xfrm>
            <a:off x="323993" y="6250247"/>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1</a:t>
            </a:r>
            <a:endParaRPr lang="en-US" b="1" dirty="0">
              <a:solidFill>
                <a:sysClr val="windowText" lastClr="000000"/>
              </a:solidFill>
              <a:latin typeface="Courier New" panose="02070309020205020404" pitchFamily="49" charset="0"/>
              <a:cs typeface="Courier New" panose="02070309020205020404" pitchFamily="49" charset="0"/>
            </a:endParaRPr>
          </a:p>
        </p:txBody>
      </p:sp>
      <p:pic>
        <p:nvPicPr>
          <p:cNvPr id="40" name="Graphic 39">
            <a:extLst>
              <a:ext uri="{FF2B5EF4-FFF2-40B4-BE49-F238E27FC236}">
                <a16:creationId xmlns:a16="http://schemas.microsoft.com/office/drawing/2014/main" id="{3E91BD0D-5DF5-9818-D4B6-7212EE9A42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1313" y="6113866"/>
            <a:ext cx="984965" cy="1189345"/>
          </a:xfrm>
          <a:prstGeom prst="rect">
            <a:avLst/>
          </a:prstGeom>
        </p:spPr>
      </p:pic>
      <p:pic>
        <p:nvPicPr>
          <p:cNvPr id="41" name="Graphic 40">
            <a:extLst>
              <a:ext uri="{FF2B5EF4-FFF2-40B4-BE49-F238E27FC236}">
                <a16:creationId xmlns:a16="http://schemas.microsoft.com/office/drawing/2014/main" id="{AD2111DC-6B38-A570-A840-F797FD1EA3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11431" y="8067972"/>
            <a:ext cx="844730" cy="950321"/>
          </a:xfrm>
          <a:prstGeom prst="rect">
            <a:avLst/>
          </a:prstGeom>
        </p:spPr>
      </p:pic>
      <p:cxnSp>
        <p:nvCxnSpPr>
          <p:cNvPr id="42" name="Straight Arrow Connector 41">
            <a:extLst>
              <a:ext uri="{FF2B5EF4-FFF2-40B4-BE49-F238E27FC236}">
                <a16:creationId xmlns:a16="http://schemas.microsoft.com/office/drawing/2014/main" id="{EF8D5CEF-8761-DC2A-B9A8-3BBEEB04A710}"/>
              </a:ext>
            </a:extLst>
          </p:cNvPr>
          <p:cNvCxnSpPr>
            <a:cxnSpLocks/>
          </p:cNvCxnSpPr>
          <p:nvPr/>
        </p:nvCxnSpPr>
        <p:spPr>
          <a:xfrm>
            <a:off x="2127116" y="7303211"/>
            <a:ext cx="0" cy="764761"/>
          </a:xfrm>
          <a:prstGeom prst="straightConnector1">
            <a:avLst/>
          </a:prstGeom>
          <a:ln>
            <a:solidFill>
              <a:srgbClr val="34485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BB026A5-3A29-F887-090E-E884D18BCFB1}"/>
              </a:ext>
            </a:extLst>
          </p:cNvPr>
          <p:cNvSpPr txBox="1"/>
          <p:nvPr/>
        </p:nvSpPr>
        <p:spPr>
          <a:xfrm>
            <a:off x="1565648" y="7455011"/>
            <a:ext cx="609462" cy="430887"/>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User/</a:t>
            </a:r>
          </a:p>
          <a:p>
            <a:r>
              <a:rPr lang="en-US" sz="1100" dirty="0">
                <a:latin typeface="Courier New" panose="02070309020205020404" pitchFamily="49" charset="0"/>
                <a:cs typeface="Courier New" panose="02070309020205020404" pitchFamily="49" charset="0"/>
              </a:rPr>
              <a:t>pass</a:t>
            </a:r>
          </a:p>
        </p:txBody>
      </p:sp>
      <p:sp>
        <p:nvSpPr>
          <p:cNvPr id="44" name="Rectangle 43">
            <a:extLst>
              <a:ext uri="{FF2B5EF4-FFF2-40B4-BE49-F238E27FC236}">
                <a16:creationId xmlns:a16="http://schemas.microsoft.com/office/drawing/2014/main" id="{4355F67B-CC21-99F9-8DB7-90104F38F9D2}"/>
              </a:ext>
            </a:extLst>
          </p:cNvPr>
          <p:cNvSpPr/>
          <p:nvPr/>
        </p:nvSpPr>
        <p:spPr>
          <a:xfrm>
            <a:off x="1604153" y="6250247"/>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2</a:t>
            </a:r>
            <a:endParaRPr lang="en-US" b="1" dirty="0">
              <a:solidFill>
                <a:sysClr val="windowText" lastClr="000000"/>
              </a:solidFill>
              <a:latin typeface="Courier New" panose="02070309020205020404" pitchFamily="49" charset="0"/>
              <a:cs typeface="Courier New" panose="02070309020205020404" pitchFamily="49" charset="0"/>
            </a:endParaRPr>
          </a:p>
        </p:txBody>
      </p:sp>
      <p:cxnSp>
        <p:nvCxnSpPr>
          <p:cNvPr id="45" name="Straight Arrow Connector 44">
            <a:extLst>
              <a:ext uri="{FF2B5EF4-FFF2-40B4-BE49-F238E27FC236}">
                <a16:creationId xmlns:a16="http://schemas.microsoft.com/office/drawing/2014/main" id="{49021FBE-884F-B45D-9586-EAA62B96F5DA}"/>
              </a:ext>
            </a:extLst>
          </p:cNvPr>
          <p:cNvCxnSpPr>
            <a:cxnSpLocks/>
          </p:cNvCxnSpPr>
          <p:nvPr/>
        </p:nvCxnSpPr>
        <p:spPr>
          <a:xfrm flipV="1">
            <a:off x="2330872" y="7303211"/>
            <a:ext cx="0" cy="764761"/>
          </a:xfrm>
          <a:prstGeom prst="straightConnector1">
            <a:avLst/>
          </a:prstGeom>
          <a:ln>
            <a:solidFill>
              <a:srgbClr val="34485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6DBD1DA-33F0-A118-2924-C36FC43C3653}"/>
              </a:ext>
            </a:extLst>
          </p:cNvPr>
          <p:cNvSpPr txBox="1"/>
          <p:nvPr/>
        </p:nvSpPr>
        <p:spPr>
          <a:xfrm>
            <a:off x="2380673" y="7472428"/>
            <a:ext cx="609462" cy="430887"/>
          </a:xfrm>
          <a:prstGeom prst="rect">
            <a:avLst/>
          </a:prstGeom>
          <a:noFill/>
        </p:spPr>
        <p:txBody>
          <a:bodyPr wrap="none" rtlCol="0">
            <a:spAutoFit/>
          </a:bodyPr>
          <a:lstStyle/>
          <a:p>
            <a:r>
              <a:rPr lang="en-US" sz="1100" dirty="0">
                <a:latin typeface="Courier New" panose="02070309020205020404" pitchFamily="49" charset="0"/>
                <a:cs typeface="Courier New" panose="02070309020205020404" pitchFamily="49" charset="0"/>
              </a:rPr>
              <a:t>True/</a:t>
            </a:r>
          </a:p>
          <a:p>
            <a:r>
              <a:rPr lang="en-US" sz="1100" dirty="0">
                <a:latin typeface="Courier New" panose="02070309020205020404" pitchFamily="49" charset="0"/>
                <a:cs typeface="Courier New" panose="02070309020205020404" pitchFamily="49" charset="0"/>
              </a:rPr>
              <a:t>False</a:t>
            </a:r>
          </a:p>
        </p:txBody>
      </p:sp>
      <p:sp>
        <p:nvSpPr>
          <p:cNvPr id="50" name="Rectangle 49">
            <a:extLst>
              <a:ext uri="{FF2B5EF4-FFF2-40B4-BE49-F238E27FC236}">
                <a16:creationId xmlns:a16="http://schemas.microsoft.com/office/drawing/2014/main" id="{0A343EF3-B638-F9CF-372A-E37153088B6F}"/>
              </a:ext>
            </a:extLst>
          </p:cNvPr>
          <p:cNvSpPr/>
          <p:nvPr/>
        </p:nvSpPr>
        <p:spPr>
          <a:xfrm>
            <a:off x="1999910" y="8830894"/>
            <a:ext cx="933790" cy="369473"/>
          </a:xfrm>
          <a:prstGeom prst="rect">
            <a:avLst/>
          </a:prstGeom>
          <a:solidFill>
            <a:srgbClr val="ECE3CF"/>
          </a:solid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ysClr val="windowText" lastClr="000000"/>
                </a:solidFill>
                <a:latin typeface="Courier New" panose="02070309020205020404" pitchFamily="49" charset="0"/>
                <a:cs typeface="Courier New" panose="02070309020205020404" pitchFamily="49" charset="0"/>
              </a:rPr>
              <a:t>Creden-tials.txt</a:t>
            </a:r>
          </a:p>
        </p:txBody>
      </p:sp>
      <p:sp>
        <p:nvSpPr>
          <p:cNvPr id="54" name="Rectangle 53">
            <a:extLst>
              <a:ext uri="{FF2B5EF4-FFF2-40B4-BE49-F238E27FC236}">
                <a16:creationId xmlns:a16="http://schemas.microsoft.com/office/drawing/2014/main" id="{9D6E4516-4160-8B08-0304-102D75CC6D3F}"/>
              </a:ext>
            </a:extLst>
          </p:cNvPr>
          <p:cNvSpPr/>
          <p:nvPr/>
        </p:nvSpPr>
        <p:spPr>
          <a:xfrm>
            <a:off x="3170580" y="6250247"/>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3</a:t>
            </a:r>
            <a:endParaRPr lang="en-US" b="1" dirty="0">
              <a:solidFill>
                <a:sysClr val="windowText" lastClr="000000"/>
              </a:solidFill>
              <a:latin typeface="Courier New" panose="02070309020205020404" pitchFamily="49" charset="0"/>
              <a:cs typeface="Courier New" panose="02070309020205020404" pitchFamily="49" charset="0"/>
            </a:endParaRPr>
          </a:p>
        </p:txBody>
      </p:sp>
      <p:sp>
        <p:nvSpPr>
          <p:cNvPr id="58" name="TextBox 57">
            <a:extLst>
              <a:ext uri="{FF2B5EF4-FFF2-40B4-BE49-F238E27FC236}">
                <a16:creationId xmlns:a16="http://schemas.microsoft.com/office/drawing/2014/main" id="{BB27FD76-3B28-5ED5-A4F2-E05B24FB6B36}"/>
              </a:ext>
            </a:extLst>
          </p:cNvPr>
          <p:cNvSpPr txBox="1"/>
          <p:nvPr/>
        </p:nvSpPr>
        <p:spPr>
          <a:xfrm>
            <a:off x="3543580" y="6413518"/>
            <a:ext cx="1229787" cy="938719"/>
          </a:xfrm>
          <a:prstGeom prst="rect">
            <a:avLst/>
          </a:prstGeom>
          <a:solidFill>
            <a:srgbClr val="ECE3CF"/>
          </a:solidFill>
          <a:ln>
            <a:solidFill>
              <a:srgbClr val="344851"/>
            </a:solidFill>
          </a:ln>
        </p:spPr>
        <p:txBody>
          <a:bodyPr wrap="square" rtlCol="0">
            <a:spAutoFit/>
          </a:bodyPr>
          <a:lstStyle/>
          <a:p>
            <a:r>
              <a:rPr lang="en-US" sz="1100" dirty="0">
                <a:latin typeface="Courier New" panose="02070309020205020404" pitchFamily="49" charset="0"/>
                <a:cs typeface="Courier New" panose="02070309020205020404" pitchFamily="49" charset="0"/>
              </a:rPr>
              <a:t>1 View files</a:t>
            </a:r>
          </a:p>
          <a:p>
            <a:r>
              <a:rPr lang="en-US" sz="1100" dirty="0">
                <a:latin typeface="Courier New" panose="02070309020205020404" pitchFamily="49" charset="0"/>
                <a:cs typeface="Courier New" panose="02070309020205020404" pitchFamily="49" charset="0"/>
              </a:rPr>
              <a:t>2 Download</a:t>
            </a:r>
          </a:p>
          <a:p>
            <a:r>
              <a:rPr lang="en-US" sz="1100" dirty="0">
                <a:latin typeface="Courier New" panose="02070309020205020404" pitchFamily="49" charset="0"/>
                <a:cs typeface="Courier New" panose="02070309020205020404" pitchFamily="49" charset="0"/>
              </a:rPr>
              <a:t>3 Upload</a:t>
            </a:r>
          </a:p>
          <a:p>
            <a:r>
              <a:rPr lang="en-US" sz="1100" dirty="0">
                <a:latin typeface="Courier New" panose="02070309020205020404" pitchFamily="49" charset="0"/>
                <a:cs typeface="Courier New" panose="02070309020205020404" pitchFamily="49" charset="0"/>
              </a:rPr>
              <a:t>4 Chat</a:t>
            </a:r>
          </a:p>
          <a:p>
            <a:r>
              <a:rPr lang="en-US" sz="1100" dirty="0">
                <a:latin typeface="Courier New" panose="02070309020205020404" pitchFamily="49" charset="0"/>
                <a:cs typeface="Courier New" panose="02070309020205020404" pitchFamily="49" charset="0"/>
              </a:rPr>
              <a:t>5 Logout</a:t>
            </a:r>
          </a:p>
        </p:txBody>
      </p:sp>
      <p:sp>
        <p:nvSpPr>
          <p:cNvPr id="59" name="Rectangle 58">
            <a:extLst>
              <a:ext uri="{FF2B5EF4-FFF2-40B4-BE49-F238E27FC236}">
                <a16:creationId xmlns:a16="http://schemas.microsoft.com/office/drawing/2014/main" id="{3D835674-2479-709A-8C84-98622BAD43C9}"/>
              </a:ext>
            </a:extLst>
          </p:cNvPr>
          <p:cNvSpPr/>
          <p:nvPr/>
        </p:nvSpPr>
        <p:spPr>
          <a:xfrm>
            <a:off x="4931220" y="6135947"/>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4</a:t>
            </a:r>
            <a:endParaRPr lang="en-US" b="1" dirty="0">
              <a:solidFill>
                <a:sysClr val="windowText" lastClr="000000"/>
              </a:solidFill>
              <a:latin typeface="Courier New" panose="02070309020205020404" pitchFamily="49" charset="0"/>
              <a:cs typeface="Courier New" panose="02070309020205020404" pitchFamily="49" charset="0"/>
            </a:endParaRPr>
          </a:p>
        </p:txBody>
      </p:sp>
      <p:sp>
        <p:nvSpPr>
          <p:cNvPr id="60" name="TextBox 59">
            <a:extLst>
              <a:ext uri="{FF2B5EF4-FFF2-40B4-BE49-F238E27FC236}">
                <a16:creationId xmlns:a16="http://schemas.microsoft.com/office/drawing/2014/main" id="{9CE24B6A-F59A-ACB8-730E-ED3886471AD9}"/>
              </a:ext>
            </a:extLst>
          </p:cNvPr>
          <p:cNvSpPr txBox="1"/>
          <p:nvPr/>
        </p:nvSpPr>
        <p:spPr>
          <a:xfrm>
            <a:off x="5304220" y="6299218"/>
            <a:ext cx="1229787" cy="938719"/>
          </a:xfrm>
          <a:prstGeom prst="rect">
            <a:avLst/>
          </a:prstGeom>
          <a:solidFill>
            <a:srgbClr val="ECE3CF"/>
          </a:solidFill>
          <a:ln>
            <a:solidFill>
              <a:srgbClr val="344851"/>
            </a:solidFill>
          </a:ln>
        </p:spPr>
        <p:txBody>
          <a:bodyPr wrap="square" rtlCol="0">
            <a:spAutoFit/>
          </a:bodyPr>
          <a:lstStyle/>
          <a:p>
            <a:r>
              <a:rPr lang="en-US" sz="1100" dirty="0">
                <a:latin typeface="Courier New" panose="02070309020205020404" pitchFamily="49" charset="0"/>
                <a:cs typeface="Courier New" panose="02070309020205020404" pitchFamily="49" charset="0"/>
              </a:rPr>
              <a:t>sample1.txt</a:t>
            </a:r>
          </a:p>
          <a:p>
            <a:r>
              <a:rPr lang="en-US" sz="1100" dirty="0">
                <a:latin typeface="Courier New" panose="02070309020205020404" pitchFamily="49" charset="0"/>
                <a:cs typeface="Courier New" panose="02070309020205020404" pitchFamily="49" charset="0"/>
              </a:rPr>
              <a:t>sample2.jpg</a:t>
            </a:r>
          </a:p>
          <a:p>
            <a:r>
              <a:rPr lang="en-US" sz="1100" dirty="0">
                <a:latin typeface="Courier New" panose="02070309020205020404" pitchFamily="49" charset="0"/>
                <a:cs typeface="Courier New" panose="02070309020205020404" pitchFamily="49" charset="0"/>
              </a:rPr>
              <a:t>sample3.wav</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sampleN.exe</a:t>
            </a:r>
          </a:p>
        </p:txBody>
      </p:sp>
      <p:sp>
        <p:nvSpPr>
          <p:cNvPr id="68" name="Rectangle 67">
            <a:extLst>
              <a:ext uri="{FF2B5EF4-FFF2-40B4-BE49-F238E27FC236}">
                <a16:creationId xmlns:a16="http://schemas.microsoft.com/office/drawing/2014/main" id="{134FAC61-ACA6-2F2F-09C4-55C3A5405404}"/>
              </a:ext>
            </a:extLst>
          </p:cNvPr>
          <p:cNvSpPr/>
          <p:nvPr/>
        </p:nvSpPr>
        <p:spPr>
          <a:xfrm>
            <a:off x="4966963" y="7364092"/>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5</a:t>
            </a:r>
            <a:endParaRPr lang="en-US" b="1" dirty="0">
              <a:solidFill>
                <a:sysClr val="windowText" lastClr="000000"/>
              </a:solidFill>
              <a:latin typeface="Courier New" panose="02070309020205020404" pitchFamily="49" charset="0"/>
              <a:cs typeface="Courier New" panose="02070309020205020404" pitchFamily="49" charset="0"/>
            </a:endParaRPr>
          </a:p>
        </p:txBody>
      </p:sp>
      <p:sp>
        <p:nvSpPr>
          <p:cNvPr id="69" name="TextBox 68">
            <a:extLst>
              <a:ext uri="{FF2B5EF4-FFF2-40B4-BE49-F238E27FC236}">
                <a16:creationId xmlns:a16="http://schemas.microsoft.com/office/drawing/2014/main" id="{212D6228-FD99-D9D2-13DD-97C49A453144}"/>
              </a:ext>
            </a:extLst>
          </p:cNvPr>
          <p:cNvSpPr txBox="1"/>
          <p:nvPr/>
        </p:nvSpPr>
        <p:spPr>
          <a:xfrm>
            <a:off x="5339963" y="7527363"/>
            <a:ext cx="1229787" cy="600164"/>
          </a:xfrm>
          <a:prstGeom prst="rect">
            <a:avLst/>
          </a:prstGeom>
          <a:solidFill>
            <a:srgbClr val="ECE3CF"/>
          </a:solidFill>
          <a:ln>
            <a:solidFill>
              <a:srgbClr val="344851"/>
            </a:solidFill>
          </a:ln>
        </p:spPr>
        <p:txBody>
          <a:bodyPr wrap="square" rtlCol="0">
            <a:spAutoFit/>
          </a:bodyPr>
          <a:lstStyle/>
          <a:p>
            <a:r>
              <a:rPr lang="en-US" sz="1100" dirty="0">
                <a:latin typeface="Courier New" panose="02070309020205020404" pitchFamily="49" charset="0"/>
                <a:cs typeface="Courier New" panose="02070309020205020404" pitchFamily="49" charset="0"/>
              </a:rPr>
              <a:t>File to download: [user input]</a:t>
            </a:r>
          </a:p>
        </p:txBody>
      </p:sp>
      <p:sp>
        <p:nvSpPr>
          <p:cNvPr id="70" name="Rectangle 69">
            <a:extLst>
              <a:ext uri="{FF2B5EF4-FFF2-40B4-BE49-F238E27FC236}">
                <a16:creationId xmlns:a16="http://schemas.microsoft.com/office/drawing/2014/main" id="{E19BBA53-6824-5BF2-0330-1063661C2E03}"/>
              </a:ext>
            </a:extLst>
          </p:cNvPr>
          <p:cNvSpPr/>
          <p:nvPr/>
        </p:nvSpPr>
        <p:spPr>
          <a:xfrm>
            <a:off x="4969630" y="8400958"/>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6</a:t>
            </a:r>
            <a:endParaRPr lang="en-US" b="1" dirty="0">
              <a:solidFill>
                <a:sysClr val="windowText" lastClr="000000"/>
              </a:solidFill>
              <a:latin typeface="Courier New" panose="02070309020205020404" pitchFamily="49" charset="0"/>
              <a:cs typeface="Courier New" panose="02070309020205020404" pitchFamily="49" charset="0"/>
            </a:endParaRPr>
          </a:p>
        </p:txBody>
      </p:sp>
      <p:sp>
        <p:nvSpPr>
          <p:cNvPr id="71" name="TextBox 70">
            <a:extLst>
              <a:ext uri="{FF2B5EF4-FFF2-40B4-BE49-F238E27FC236}">
                <a16:creationId xmlns:a16="http://schemas.microsoft.com/office/drawing/2014/main" id="{1B7C84EF-379D-8D9D-06A4-1FEA8E1AEE4F}"/>
              </a:ext>
            </a:extLst>
          </p:cNvPr>
          <p:cNvSpPr txBox="1"/>
          <p:nvPr/>
        </p:nvSpPr>
        <p:spPr>
          <a:xfrm>
            <a:off x="5342630" y="8564229"/>
            <a:ext cx="1229787" cy="600164"/>
          </a:xfrm>
          <a:prstGeom prst="rect">
            <a:avLst/>
          </a:prstGeom>
          <a:solidFill>
            <a:srgbClr val="ECE3CF"/>
          </a:solidFill>
          <a:ln>
            <a:solidFill>
              <a:srgbClr val="344851"/>
            </a:solidFill>
          </a:ln>
        </p:spPr>
        <p:txBody>
          <a:bodyPr wrap="square" rtlCol="0">
            <a:spAutoFit/>
          </a:bodyPr>
          <a:lstStyle/>
          <a:p>
            <a:r>
              <a:rPr lang="en-US" sz="1100" dirty="0">
                <a:latin typeface="Courier New" panose="02070309020205020404" pitchFamily="49" charset="0"/>
                <a:cs typeface="Courier New" panose="02070309020205020404" pitchFamily="49" charset="0"/>
              </a:rPr>
              <a:t>File to upload: [user input]</a:t>
            </a:r>
          </a:p>
        </p:txBody>
      </p:sp>
      <p:sp>
        <p:nvSpPr>
          <p:cNvPr id="72" name="Rectangle 71">
            <a:extLst>
              <a:ext uri="{FF2B5EF4-FFF2-40B4-BE49-F238E27FC236}">
                <a16:creationId xmlns:a16="http://schemas.microsoft.com/office/drawing/2014/main" id="{406A35E4-C63E-7CC3-6770-019601BF4C92}"/>
              </a:ext>
            </a:extLst>
          </p:cNvPr>
          <p:cNvSpPr/>
          <p:nvPr/>
        </p:nvSpPr>
        <p:spPr>
          <a:xfrm>
            <a:off x="3059575" y="7740044"/>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7</a:t>
            </a:r>
            <a:endParaRPr lang="en-US" b="1" dirty="0">
              <a:solidFill>
                <a:sysClr val="windowText" lastClr="000000"/>
              </a:solidFill>
              <a:latin typeface="Courier New" panose="02070309020205020404" pitchFamily="49" charset="0"/>
              <a:cs typeface="Courier New" panose="02070309020205020404" pitchFamily="49" charset="0"/>
            </a:endParaRPr>
          </a:p>
        </p:txBody>
      </p:sp>
      <p:sp>
        <p:nvSpPr>
          <p:cNvPr id="73" name="TextBox 72">
            <a:extLst>
              <a:ext uri="{FF2B5EF4-FFF2-40B4-BE49-F238E27FC236}">
                <a16:creationId xmlns:a16="http://schemas.microsoft.com/office/drawing/2014/main" id="{9D458979-BCE5-93AC-94C4-50CE1EDAB844}"/>
              </a:ext>
            </a:extLst>
          </p:cNvPr>
          <p:cNvSpPr txBox="1"/>
          <p:nvPr/>
        </p:nvSpPr>
        <p:spPr>
          <a:xfrm>
            <a:off x="3403335" y="7903315"/>
            <a:ext cx="1498644" cy="1277273"/>
          </a:xfrm>
          <a:prstGeom prst="rect">
            <a:avLst/>
          </a:prstGeom>
          <a:solidFill>
            <a:srgbClr val="ECE3CF"/>
          </a:solidFill>
          <a:ln>
            <a:solidFill>
              <a:srgbClr val="344851"/>
            </a:solidFill>
          </a:ln>
        </p:spPr>
        <p:txBody>
          <a:bodyPr wrap="square" rtlCol="0">
            <a:spAutoFit/>
          </a:bodyPr>
          <a:lstStyle/>
          <a:p>
            <a:r>
              <a:rPr lang="en-US" sz="1100" dirty="0">
                <a:latin typeface="Courier New" panose="02070309020205020404" pitchFamily="49" charset="0"/>
                <a:cs typeface="Courier New" panose="02070309020205020404" pitchFamily="49" charset="0"/>
              </a:rPr>
              <a:t>Starting chat…</a:t>
            </a:r>
          </a:p>
          <a:p>
            <a:r>
              <a:rPr lang="en-US" sz="700" i="1" dirty="0">
                <a:latin typeface="Courier New" panose="02070309020205020404" pitchFamily="49" charset="0"/>
                <a:cs typeface="Courier New" panose="02070309020205020404" pitchFamily="49" charset="0"/>
              </a:rPr>
              <a:t>&lt;change protocol to UDP&gt;</a:t>
            </a:r>
          </a:p>
          <a:p>
            <a:r>
              <a:rPr lang="en-US" sz="800" dirty="0">
                <a:latin typeface="Courier New" panose="02070309020205020404" pitchFamily="49" charset="0"/>
                <a:cs typeface="Courier New" panose="02070309020205020404" pitchFamily="49" charset="0"/>
              </a:rPr>
              <a:t>[User1]: Sample text</a:t>
            </a:r>
          </a:p>
          <a:p>
            <a:r>
              <a:rPr lang="en-US" sz="800" dirty="0">
                <a:latin typeface="Courier New" panose="02070309020205020404" pitchFamily="49" charset="0"/>
                <a:cs typeface="Courier New" panose="02070309020205020404" pitchFamily="49" charset="0"/>
              </a:rPr>
              <a:t>[User2]: Response</a:t>
            </a:r>
          </a:p>
          <a:p>
            <a:r>
              <a:rPr lang="en-US" sz="800" dirty="0">
                <a:latin typeface="Courier New" panose="02070309020205020404" pitchFamily="49" charset="0"/>
                <a:cs typeface="Courier New" panose="02070309020205020404" pitchFamily="49" charset="0"/>
              </a:rPr>
              <a:t>[User1]: Who’s Joe?</a:t>
            </a:r>
          </a:p>
          <a:p>
            <a:r>
              <a:rPr lang="en-US" sz="800" dirty="0">
                <a:latin typeface="Courier New" panose="02070309020205020404" pitchFamily="49" charset="0"/>
                <a:cs typeface="Courier New" panose="02070309020205020404" pitchFamily="49" charset="0"/>
              </a:rPr>
              <a:t>[User3]: I cant see my file</a:t>
            </a:r>
          </a:p>
          <a:p>
            <a:endParaRPr lang="en-US" sz="8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Type reply:</a:t>
            </a:r>
          </a:p>
        </p:txBody>
      </p:sp>
      <p:sp>
        <p:nvSpPr>
          <p:cNvPr id="82" name="Star: 24 Points 81">
            <a:extLst>
              <a:ext uri="{FF2B5EF4-FFF2-40B4-BE49-F238E27FC236}">
                <a16:creationId xmlns:a16="http://schemas.microsoft.com/office/drawing/2014/main" id="{26788876-B478-129B-BD9C-542F1AB7B851}"/>
              </a:ext>
            </a:extLst>
          </p:cNvPr>
          <p:cNvSpPr/>
          <p:nvPr/>
        </p:nvSpPr>
        <p:spPr>
          <a:xfrm rot="21178785">
            <a:off x="4889226" y="1058672"/>
            <a:ext cx="2036589" cy="1244487"/>
          </a:xfrm>
          <a:prstGeom prst="star24">
            <a:avLst/>
          </a:prstGeom>
          <a:solidFill>
            <a:schemeClr val="accent6">
              <a:lumMod val="75000"/>
            </a:schemeClr>
          </a:solidFill>
          <a:ln w="28575">
            <a:solidFill>
              <a:srgbClr val="EFB68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ourier New" panose="02070309020205020404" pitchFamily="49" charset="0"/>
              <a:cs typeface="Courier New" panose="02070309020205020404" pitchFamily="49" charset="0"/>
            </a:endParaRPr>
          </a:p>
        </p:txBody>
      </p:sp>
      <p:sp>
        <p:nvSpPr>
          <p:cNvPr id="83" name="TextBox 82">
            <a:extLst>
              <a:ext uri="{FF2B5EF4-FFF2-40B4-BE49-F238E27FC236}">
                <a16:creationId xmlns:a16="http://schemas.microsoft.com/office/drawing/2014/main" id="{72B4191C-712C-531F-E2EE-FEAA35E3B28E}"/>
              </a:ext>
            </a:extLst>
          </p:cNvPr>
          <p:cNvSpPr txBox="1"/>
          <p:nvPr/>
        </p:nvSpPr>
        <p:spPr>
          <a:xfrm rot="20820180">
            <a:off x="5086492" y="1299072"/>
            <a:ext cx="1634894" cy="861774"/>
          </a:xfrm>
          <a:prstGeom prst="rect">
            <a:avLst/>
          </a:prstGeom>
          <a:noFill/>
        </p:spPr>
        <p:txBody>
          <a:bodyPr wrap="square" rtlCol="0">
            <a:spAutoFit/>
          </a:bodyPr>
          <a:lstStyle/>
          <a:p>
            <a:pPr algn="ctr"/>
            <a:r>
              <a:rPr lang="en-US" sz="1000" b="1" u="sng" dirty="0">
                <a:solidFill>
                  <a:srgbClr val="FCF5E9"/>
                </a:solidFill>
                <a:latin typeface="Courier New" panose="02070309020205020404" pitchFamily="49" charset="0"/>
                <a:cs typeface="Courier New" panose="02070309020205020404" pitchFamily="49" charset="0"/>
              </a:rPr>
              <a:t>Think you’re the best?</a:t>
            </a:r>
            <a:r>
              <a:rPr lang="en-US" sz="1000" b="1" dirty="0">
                <a:solidFill>
                  <a:srgbClr val="FCF5E9"/>
                </a:solidFill>
                <a:latin typeface="Courier New" panose="02070309020205020404" pitchFamily="49" charset="0"/>
                <a:cs typeface="Courier New" panose="02070309020205020404" pitchFamily="49" charset="0"/>
              </a:rPr>
              <a:t> </a:t>
            </a:r>
            <a:r>
              <a:rPr lang="en-US" sz="1000" dirty="0">
                <a:solidFill>
                  <a:srgbClr val="FCF5E9"/>
                </a:solidFill>
                <a:latin typeface="Courier New" panose="02070309020205020404" pitchFamily="49" charset="0"/>
                <a:cs typeface="Courier New" panose="02070309020205020404" pitchFamily="49" charset="0"/>
              </a:rPr>
              <a:t>participate in our competition, check the final page</a:t>
            </a:r>
          </a:p>
        </p:txBody>
      </p:sp>
    </p:spTree>
    <p:extLst>
      <p:ext uri="{BB962C8B-B14F-4D97-AF65-F5344CB8AC3E}">
        <p14:creationId xmlns:p14="http://schemas.microsoft.com/office/powerpoint/2010/main" val="154758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5E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731855-FFE3-AA8A-D76A-B12576F8A8FD}"/>
              </a:ext>
            </a:extLst>
          </p:cNvPr>
          <p:cNvSpPr/>
          <p:nvPr/>
        </p:nvSpPr>
        <p:spPr>
          <a:xfrm>
            <a:off x="192189" y="187809"/>
            <a:ext cx="6473621" cy="8523054"/>
          </a:xfrm>
          <a:prstGeom prst="rect">
            <a:avLst/>
          </a:prstGeom>
          <a:solidFill>
            <a:srgbClr val="EFB68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Table 7">
            <a:extLst>
              <a:ext uri="{FF2B5EF4-FFF2-40B4-BE49-F238E27FC236}">
                <a16:creationId xmlns:a16="http://schemas.microsoft.com/office/drawing/2014/main" id="{C9D51EC4-AF87-7C37-F365-B52DF109A6C6}"/>
              </a:ext>
            </a:extLst>
          </p:cNvPr>
          <p:cNvGraphicFramePr>
            <a:graphicFrameLocks noGrp="1"/>
          </p:cNvGraphicFramePr>
          <p:nvPr>
            <p:extLst>
              <p:ext uri="{D42A27DB-BD31-4B8C-83A1-F6EECF244321}">
                <p14:modId xmlns:p14="http://schemas.microsoft.com/office/powerpoint/2010/main" val="3866158533"/>
              </p:ext>
            </p:extLst>
          </p:nvPr>
        </p:nvGraphicFramePr>
        <p:xfrm>
          <a:off x="397040" y="385011"/>
          <a:ext cx="6063917" cy="8056880"/>
        </p:xfrm>
        <a:graphic>
          <a:graphicData uri="http://schemas.openxmlformats.org/drawingml/2006/table">
            <a:tbl>
              <a:tblPr firstRow="1" bandRow="1">
                <a:tableStyleId>{2D5ABB26-0587-4C30-8999-92F81FD0307C}</a:tableStyleId>
              </a:tblPr>
              <a:tblGrid>
                <a:gridCol w="481265">
                  <a:extLst>
                    <a:ext uri="{9D8B030D-6E8A-4147-A177-3AD203B41FA5}">
                      <a16:colId xmlns:a16="http://schemas.microsoft.com/office/drawing/2014/main" val="3031222693"/>
                    </a:ext>
                  </a:extLst>
                </a:gridCol>
                <a:gridCol w="2105527">
                  <a:extLst>
                    <a:ext uri="{9D8B030D-6E8A-4147-A177-3AD203B41FA5}">
                      <a16:colId xmlns:a16="http://schemas.microsoft.com/office/drawing/2014/main" val="4022895457"/>
                    </a:ext>
                  </a:extLst>
                </a:gridCol>
                <a:gridCol w="3477125">
                  <a:extLst>
                    <a:ext uri="{9D8B030D-6E8A-4147-A177-3AD203B41FA5}">
                      <a16:colId xmlns:a16="http://schemas.microsoft.com/office/drawing/2014/main" val="1286539242"/>
                    </a:ext>
                  </a:extLst>
                </a:gridCol>
              </a:tblGrid>
              <a:tr h="370840">
                <a:tc gridSpan="3">
                  <a:txBody>
                    <a:bodyPr/>
                    <a:lstStyle/>
                    <a:p>
                      <a:pPr algn="l"/>
                      <a:r>
                        <a:rPr lang="en-US" b="1" dirty="0">
                          <a:latin typeface="Times New Roman" panose="02020603050405020304" pitchFamily="18" charset="0"/>
                          <a:cs typeface="Times New Roman" panose="02020603050405020304" pitchFamily="18" charset="0"/>
                        </a:rPr>
                        <a:t>Specifications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4175957901"/>
                  </a:ext>
                </a:extLst>
              </a:tr>
              <a:tr h="370840">
                <a:tc>
                  <a:txBody>
                    <a:bodyPr/>
                    <a:lstStyle/>
                    <a:p>
                      <a:pPr algn="ctr"/>
                      <a:r>
                        <a:rPr lang="en-US" b="1" dirty="0">
                          <a:latin typeface="Times New Roman" panose="02020603050405020304" pitchFamily="18" charset="0"/>
                          <a:cs typeface="Times New Roman" panose="02020603050405020304" pitchFamily="18" charset="0"/>
                        </a:rPr>
                        <a:t>Nr.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i="1" dirty="0">
                          <a:latin typeface="Times New Roman" panose="02020603050405020304" pitchFamily="18" charset="0"/>
                          <a:cs typeface="Times New Roman" panose="02020603050405020304" pitchFamily="18" charset="0"/>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i="1" dirty="0">
                          <a:latin typeface="Times New Roman" panose="02020603050405020304" pitchFamily="18" charset="0"/>
                          <a:cs typeface="Times New Roman" panose="0202060305040502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3714761297"/>
                  </a:ext>
                </a:extLst>
              </a:tr>
              <a:tr h="370840">
                <a:tc>
                  <a:txBody>
                    <a:bodyPr/>
                    <a:lstStyle/>
                    <a:p>
                      <a:pPr algn="ctr"/>
                      <a:r>
                        <a:rPr lang="en-US" b="1"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Establish connection to the 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Upon opening the app, try to connect to the server using a TCP socket.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3343915760"/>
                  </a:ext>
                </a:extLst>
              </a:tr>
              <a:tr h="370840">
                <a:tc>
                  <a:txBody>
                    <a:bodyPr/>
                    <a:lstStyle/>
                    <a:p>
                      <a:pPr algn="ctr"/>
                      <a:r>
                        <a:rPr lang="en-US"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Allow user to log in using a username and 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Ask user for credentials, send these to the server and wait for a response. Print connection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511387701"/>
                  </a:ext>
                </a:extLst>
              </a:tr>
              <a:tr h="370840">
                <a:tc>
                  <a:txBody>
                    <a:bodyPr/>
                    <a:lstStyle/>
                    <a:p>
                      <a:pPr algn="ctr"/>
                      <a:r>
                        <a:rPr lang="en-US"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Display the menu to the user.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The menu has 5 options as seen above. Implement input validation and looping to make the menu robust.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63243439"/>
                  </a:ext>
                </a:extLst>
              </a:tr>
              <a:tr h="370840">
                <a:tc>
                  <a:txBody>
                    <a:bodyPr/>
                    <a:lstStyle/>
                    <a:p>
                      <a:pPr algn="ctr"/>
                      <a:r>
                        <a:rPr lang="en-US" b="1" dirty="0">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View the list of files either on local storage or on the 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Ask user if they want to see the local files (files stored on your machine) or the files stored on the server. Then display those files by printing their filenames.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4199571675"/>
                  </a:ext>
                </a:extLst>
              </a:tr>
              <a:tr h="370840">
                <a:tc>
                  <a:txBody>
                    <a:bodyPr/>
                    <a:lstStyle/>
                    <a:p>
                      <a:pPr algn="ctr"/>
                      <a:r>
                        <a:rPr lang="en-US" b="1" dirty="0">
                          <a:latin typeface="Times New Roman" panose="02020603050405020304" pitchFamily="18"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Download a file from the 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Ask user to type a filename for a file which is stored on the server. Then initiate a download. After downloading, the file should be in the local folder.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1658600039"/>
                  </a:ext>
                </a:extLst>
              </a:tr>
              <a:tr h="370840">
                <a:tc>
                  <a:txBody>
                    <a:bodyPr/>
                    <a:lstStyle/>
                    <a:p>
                      <a:pPr algn="ctr"/>
                      <a:r>
                        <a:rPr lang="en-US" b="1" dirty="0">
                          <a:latin typeface="Times New Roman" panose="02020603050405020304" pitchFamily="18"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Upload a file to the 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Ask user to type a filename for a file which is stored locally. Then initiate an upload. After uploading, the file should be in the server folder.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772979316"/>
                  </a:ext>
                </a:extLst>
              </a:tr>
              <a:tr h="370840">
                <a:tc>
                  <a:txBody>
                    <a:bodyPr/>
                    <a:lstStyle/>
                    <a:p>
                      <a:pPr algn="ctr"/>
                      <a:r>
                        <a:rPr lang="en-US" b="1" dirty="0">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Chatting.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Initiate the chatting service by opening a UDP socket*, download the chatlog from the server and print this in the style “[username]: </a:t>
                      </a:r>
                      <a:r>
                        <a:rPr lang="en-US" i="1" dirty="0">
                          <a:latin typeface="Times New Roman" panose="02020603050405020304" pitchFamily="18" charset="0"/>
                          <a:cs typeface="Times New Roman" panose="02020603050405020304" pitchFamily="18" charset="0"/>
                        </a:rPr>
                        <a:t>message” </a:t>
                      </a:r>
                      <a:r>
                        <a:rPr lang="en-US" i="0" dirty="0">
                          <a:latin typeface="Times New Roman" panose="02020603050405020304" pitchFamily="18" charset="0"/>
                          <a:cs typeface="Times New Roman" panose="02020603050405020304" pitchFamily="18" charset="0"/>
                        </a:rPr>
                        <a:t>, then prompt the user to type a reply, send this reply to the server, then update the chatlog. Typing “!q” should return the user back to the menu.</a:t>
                      </a:r>
                      <a:endParaRPr lang="en-US" dirty="0">
                        <a:latin typeface="Times New Roman" panose="02020603050405020304" pitchFamily="18" charset="0"/>
                        <a:cs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latin typeface="Times New Roman" panose="02020603050405020304" pitchFamily="18" charset="0"/>
                        <a:cs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*note that the port number should differ from that of the TCP socket.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16011428"/>
                  </a:ext>
                </a:extLst>
              </a:tr>
              <a:tr h="370840">
                <a:tc>
                  <a:txBody>
                    <a:bodyPr/>
                    <a:lstStyle/>
                    <a:p>
                      <a:pPr algn="ctr"/>
                      <a:r>
                        <a:rPr lang="en-US" b="1"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Logout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Exit the application or return the user to the login prompt.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3825654970"/>
                  </a:ext>
                </a:extLst>
              </a:tr>
            </a:tbl>
          </a:graphicData>
        </a:graphic>
      </p:graphicFrame>
    </p:spTree>
    <p:extLst>
      <p:ext uri="{BB962C8B-B14F-4D97-AF65-F5344CB8AC3E}">
        <p14:creationId xmlns:p14="http://schemas.microsoft.com/office/powerpoint/2010/main" val="1022326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5E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4A587F-C2A9-23B9-16E9-16C918B8C3B5}"/>
              </a:ext>
            </a:extLst>
          </p:cNvPr>
          <p:cNvSpPr txBox="1"/>
          <p:nvPr/>
        </p:nvSpPr>
        <p:spPr>
          <a:xfrm>
            <a:off x="522595" y="327494"/>
            <a:ext cx="5812810" cy="523220"/>
          </a:xfrm>
          <a:prstGeom prst="rect">
            <a:avLst/>
          </a:prstGeom>
          <a:noFill/>
        </p:spPr>
        <p:txBody>
          <a:bodyPr wrap="none" rtlCol="0">
            <a:spAutoFit/>
          </a:bodyPr>
          <a:lstStyle/>
          <a:p>
            <a:r>
              <a:rPr lang="en-US" sz="2800" cap="all" dirty="0">
                <a:latin typeface="Futura Maxi CG Bold" panose="02000504040000020004" pitchFamily="50" charset="0"/>
              </a:rPr>
              <a:t>internet file storage app</a:t>
            </a:r>
          </a:p>
        </p:txBody>
      </p:sp>
      <p:sp>
        <p:nvSpPr>
          <p:cNvPr id="5" name="TextBox 4">
            <a:extLst>
              <a:ext uri="{FF2B5EF4-FFF2-40B4-BE49-F238E27FC236}">
                <a16:creationId xmlns:a16="http://schemas.microsoft.com/office/drawing/2014/main" id="{68919299-214E-0380-7CCB-545FF5C746D1}"/>
              </a:ext>
            </a:extLst>
          </p:cNvPr>
          <p:cNvSpPr txBox="1"/>
          <p:nvPr/>
        </p:nvSpPr>
        <p:spPr>
          <a:xfrm>
            <a:off x="2677833" y="875569"/>
            <a:ext cx="1502334" cy="307777"/>
          </a:xfrm>
          <a:prstGeom prst="rect">
            <a:avLst/>
          </a:prstGeom>
          <a:noFill/>
        </p:spPr>
        <p:txBody>
          <a:bodyPr wrap="none" rtlCol="0">
            <a:spAutoFit/>
          </a:bodyPr>
          <a:lstStyle/>
          <a:p>
            <a:r>
              <a:rPr lang="en-US" sz="1400" dirty="0">
                <a:latin typeface="Futura Maxi CG Bold" panose="02000504040000020004" pitchFamily="50" charset="0"/>
              </a:rPr>
              <a:t>Part II: server</a:t>
            </a:r>
          </a:p>
        </p:txBody>
      </p:sp>
      <p:sp>
        <p:nvSpPr>
          <p:cNvPr id="8" name="TextBox 7">
            <a:extLst>
              <a:ext uri="{FF2B5EF4-FFF2-40B4-BE49-F238E27FC236}">
                <a16:creationId xmlns:a16="http://schemas.microsoft.com/office/drawing/2014/main" id="{1593A4DD-43CE-9ACE-5068-9C130D3D43B5}"/>
              </a:ext>
            </a:extLst>
          </p:cNvPr>
          <p:cNvSpPr txBox="1"/>
          <p:nvPr/>
        </p:nvSpPr>
        <p:spPr>
          <a:xfrm>
            <a:off x="330128" y="1240235"/>
            <a:ext cx="6197744" cy="2246769"/>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server acts as the backbone to all the features the client requires. A server should continually listen for incoming connections from clients. When a connection is established the server should authenticate the user. The server is also responsible for managing the files and chat server.</a:t>
            </a:r>
          </a:p>
          <a:p>
            <a:r>
              <a:rPr lang="en-US" sz="1400" dirty="0">
                <a:latin typeface="Times New Roman" panose="02020603050405020304" pitchFamily="18" charset="0"/>
                <a:cs typeface="Times New Roman" panose="02020603050405020304" pitchFamily="18" charset="0"/>
              </a:rPr>
              <a:t>	Upon starting the server it should bind to a standard TCP socket and wait for incoming connections. Make different handlers to serve clients with necessary data. Create a function that returns the file contents stored on the server and a function that can handle uploads and downloads.</a:t>
            </a:r>
          </a:p>
          <a:p>
            <a:r>
              <a:rPr lang="en-US" sz="1400" dirty="0">
                <a:latin typeface="Times New Roman" panose="02020603050405020304" pitchFamily="18" charset="0"/>
                <a:cs typeface="Times New Roman" panose="02020603050405020304" pitchFamily="18" charset="0"/>
              </a:rPr>
              <a:t>	Chatting requires opening a new UDP socket and sending the client the chatlog. Upon receiving a new message, append it to the chatlog.</a:t>
            </a:r>
          </a:p>
        </p:txBody>
      </p:sp>
      <p:sp>
        <p:nvSpPr>
          <p:cNvPr id="9" name="Rectangle 8">
            <a:extLst>
              <a:ext uri="{FF2B5EF4-FFF2-40B4-BE49-F238E27FC236}">
                <a16:creationId xmlns:a16="http://schemas.microsoft.com/office/drawing/2014/main" id="{FB6B9C01-3615-82EA-FF93-A9D8C286D385}"/>
              </a:ext>
            </a:extLst>
          </p:cNvPr>
          <p:cNvSpPr/>
          <p:nvPr/>
        </p:nvSpPr>
        <p:spPr>
          <a:xfrm>
            <a:off x="166524" y="3669148"/>
            <a:ext cx="6473621" cy="6148620"/>
          </a:xfrm>
          <a:prstGeom prst="rect">
            <a:avLst/>
          </a:prstGeom>
          <a:solidFill>
            <a:srgbClr val="EFB68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Graphic 9">
            <a:extLst>
              <a:ext uri="{FF2B5EF4-FFF2-40B4-BE49-F238E27FC236}">
                <a16:creationId xmlns:a16="http://schemas.microsoft.com/office/drawing/2014/main" id="{B026580F-9ED0-F540-4F29-CAD9BCEE5E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7250" y="5745902"/>
            <a:ext cx="984965" cy="1189345"/>
          </a:xfrm>
          <a:prstGeom prst="rect">
            <a:avLst/>
          </a:prstGeom>
        </p:spPr>
      </p:pic>
      <p:pic>
        <p:nvPicPr>
          <p:cNvPr id="11" name="Graphic 10">
            <a:extLst>
              <a:ext uri="{FF2B5EF4-FFF2-40B4-BE49-F238E27FC236}">
                <a16:creationId xmlns:a16="http://schemas.microsoft.com/office/drawing/2014/main" id="{76775C53-97D8-037B-F76E-E11FC8A1AA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1835" y="4045949"/>
            <a:ext cx="844730" cy="950321"/>
          </a:xfrm>
          <a:prstGeom prst="rect">
            <a:avLst/>
          </a:prstGeom>
        </p:spPr>
      </p:pic>
      <p:sp>
        <p:nvSpPr>
          <p:cNvPr id="13" name="TextBox 12">
            <a:extLst>
              <a:ext uri="{FF2B5EF4-FFF2-40B4-BE49-F238E27FC236}">
                <a16:creationId xmlns:a16="http://schemas.microsoft.com/office/drawing/2014/main" id="{D0115986-CA84-6122-3EA1-6588BA734746}"/>
              </a:ext>
            </a:extLst>
          </p:cNvPr>
          <p:cNvSpPr txBox="1"/>
          <p:nvPr/>
        </p:nvSpPr>
        <p:spPr>
          <a:xfrm>
            <a:off x="-6288353" y="4605302"/>
            <a:ext cx="463588"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TCP</a:t>
            </a:r>
          </a:p>
        </p:txBody>
      </p:sp>
      <p:sp>
        <p:nvSpPr>
          <p:cNvPr id="14" name="Rectangle 13">
            <a:extLst>
              <a:ext uri="{FF2B5EF4-FFF2-40B4-BE49-F238E27FC236}">
                <a16:creationId xmlns:a16="http://schemas.microsoft.com/office/drawing/2014/main" id="{0FDF675C-D7E5-70EB-CC74-523233183C5B}"/>
              </a:ext>
            </a:extLst>
          </p:cNvPr>
          <p:cNvSpPr/>
          <p:nvPr/>
        </p:nvSpPr>
        <p:spPr>
          <a:xfrm>
            <a:off x="-6497913" y="3338605"/>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1</a:t>
            </a:r>
            <a:endParaRPr lang="en-US" b="1" dirty="0">
              <a:solidFill>
                <a:sysClr val="windowText" lastClr="000000"/>
              </a:solidFill>
              <a:latin typeface="Courier New" panose="02070309020205020404" pitchFamily="49" charset="0"/>
              <a:cs typeface="Courier New" panose="02070309020205020404" pitchFamily="49" charset="0"/>
            </a:endParaRPr>
          </a:p>
        </p:txBody>
      </p:sp>
      <p:pic>
        <p:nvPicPr>
          <p:cNvPr id="35" name="Graphic 34">
            <a:extLst>
              <a:ext uri="{FF2B5EF4-FFF2-40B4-BE49-F238E27FC236}">
                <a16:creationId xmlns:a16="http://schemas.microsoft.com/office/drawing/2014/main" id="{6C305E24-21AD-0DF5-BA36-5886C7D03D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0737" y="5500179"/>
            <a:ext cx="753164" cy="909445"/>
          </a:xfrm>
          <a:prstGeom prst="rect">
            <a:avLst/>
          </a:prstGeom>
        </p:spPr>
      </p:pic>
      <p:pic>
        <p:nvPicPr>
          <p:cNvPr id="36" name="Graphic 35">
            <a:extLst>
              <a:ext uri="{FF2B5EF4-FFF2-40B4-BE49-F238E27FC236}">
                <a16:creationId xmlns:a16="http://schemas.microsoft.com/office/drawing/2014/main" id="{B670F5D8-B282-1B84-25E3-84C94D2323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046" y="5770165"/>
            <a:ext cx="753164" cy="909445"/>
          </a:xfrm>
          <a:prstGeom prst="rect">
            <a:avLst/>
          </a:prstGeom>
        </p:spPr>
      </p:pic>
      <p:pic>
        <p:nvPicPr>
          <p:cNvPr id="37" name="Graphic 36">
            <a:extLst>
              <a:ext uri="{FF2B5EF4-FFF2-40B4-BE49-F238E27FC236}">
                <a16:creationId xmlns:a16="http://schemas.microsoft.com/office/drawing/2014/main" id="{8D4EAC0E-6BAB-47C2-CFA7-2FA3795F4B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7850" y="5500178"/>
            <a:ext cx="753164" cy="909445"/>
          </a:xfrm>
          <a:prstGeom prst="rect">
            <a:avLst/>
          </a:prstGeom>
        </p:spPr>
      </p:pic>
      <p:cxnSp>
        <p:nvCxnSpPr>
          <p:cNvPr id="38" name="Straight Arrow Connector 37">
            <a:extLst>
              <a:ext uri="{FF2B5EF4-FFF2-40B4-BE49-F238E27FC236}">
                <a16:creationId xmlns:a16="http://schemas.microsoft.com/office/drawing/2014/main" id="{00943F50-8111-F474-A112-592336851CD6}"/>
              </a:ext>
            </a:extLst>
          </p:cNvPr>
          <p:cNvCxnSpPr>
            <a:cxnSpLocks/>
            <a:stCxn id="11" idx="2"/>
          </p:cNvCxnSpPr>
          <p:nvPr/>
        </p:nvCxnSpPr>
        <p:spPr>
          <a:xfrm flipH="1">
            <a:off x="811419" y="4996270"/>
            <a:ext cx="502781" cy="622576"/>
          </a:xfrm>
          <a:prstGeom prst="straightConnector1">
            <a:avLst/>
          </a:prstGeom>
          <a:ln>
            <a:solidFill>
              <a:srgbClr val="34485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157C1F4-70BC-3C36-E3C9-D5043DC91304}"/>
              </a:ext>
            </a:extLst>
          </p:cNvPr>
          <p:cNvCxnSpPr>
            <a:cxnSpLocks/>
            <a:stCxn id="11" idx="2"/>
            <a:endCxn id="36" idx="0"/>
          </p:cNvCxnSpPr>
          <p:nvPr/>
        </p:nvCxnSpPr>
        <p:spPr>
          <a:xfrm>
            <a:off x="1314200" y="4996270"/>
            <a:ext cx="21428" cy="773895"/>
          </a:xfrm>
          <a:prstGeom prst="straightConnector1">
            <a:avLst/>
          </a:prstGeom>
          <a:ln>
            <a:solidFill>
              <a:srgbClr val="34485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67F6EB1-B1D9-D1C4-A831-67AF9ADAF6E0}"/>
              </a:ext>
            </a:extLst>
          </p:cNvPr>
          <p:cNvCxnSpPr>
            <a:cxnSpLocks/>
            <a:stCxn id="11" idx="2"/>
          </p:cNvCxnSpPr>
          <p:nvPr/>
        </p:nvCxnSpPr>
        <p:spPr>
          <a:xfrm>
            <a:off x="1314200" y="4996270"/>
            <a:ext cx="606986" cy="622576"/>
          </a:xfrm>
          <a:prstGeom prst="straightConnector1">
            <a:avLst/>
          </a:prstGeom>
          <a:ln>
            <a:solidFill>
              <a:srgbClr val="34485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9CD9B921-FADA-C0C9-5631-EA1F72B044DD}"/>
              </a:ext>
            </a:extLst>
          </p:cNvPr>
          <p:cNvSpPr/>
          <p:nvPr/>
        </p:nvSpPr>
        <p:spPr>
          <a:xfrm>
            <a:off x="507353" y="3907008"/>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1</a:t>
            </a:r>
            <a:endParaRPr lang="en-US" b="1" dirty="0">
              <a:solidFill>
                <a:sysClr val="windowText" lastClr="000000"/>
              </a:solidFill>
              <a:latin typeface="Courier New" panose="02070309020205020404" pitchFamily="49" charset="0"/>
              <a:cs typeface="Courier New" panose="02070309020205020404" pitchFamily="49" charset="0"/>
            </a:endParaRPr>
          </a:p>
        </p:txBody>
      </p:sp>
      <p:sp>
        <p:nvSpPr>
          <p:cNvPr id="50" name="TextBox 49">
            <a:extLst>
              <a:ext uri="{FF2B5EF4-FFF2-40B4-BE49-F238E27FC236}">
                <a16:creationId xmlns:a16="http://schemas.microsoft.com/office/drawing/2014/main" id="{FA39C38A-8D4C-12B7-31B7-BED0E54750DB}"/>
              </a:ext>
            </a:extLst>
          </p:cNvPr>
          <p:cNvSpPr txBox="1"/>
          <p:nvPr/>
        </p:nvSpPr>
        <p:spPr>
          <a:xfrm>
            <a:off x="587360" y="5049229"/>
            <a:ext cx="463588"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TCP</a:t>
            </a:r>
          </a:p>
        </p:txBody>
      </p:sp>
      <p:pic>
        <p:nvPicPr>
          <p:cNvPr id="53" name="Graphic 52">
            <a:extLst>
              <a:ext uri="{FF2B5EF4-FFF2-40B4-BE49-F238E27FC236}">
                <a16:creationId xmlns:a16="http://schemas.microsoft.com/office/drawing/2014/main" id="{7921613F-0729-BEDE-D1BA-D6A2E7C6F1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67651" y="5865415"/>
            <a:ext cx="844730" cy="950321"/>
          </a:xfrm>
          <a:prstGeom prst="rect">
            <a:avLst/>
          </a:prstGeom>
        </p:spPr>
      </p:pic>
      <p:pic>
        <p:nvPicPr>
          <p:cNvPr id="54" name="Graphic 53">
            <a:extLst>
              <a:ext uri="{FF2B5EF4-FFF2-40B4-BE49-F238E27FC236}">
                <a16:creationId xmlns:a16="http://schemas.microsoft.com/office/drawing/2014/main" id="{A581EC24-523D-959D-D87F-FCC290DB7A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7135" y="3771651"/>
            <a:ext cx="984965" cy="1189345"/>
          </a:xfrm>
          <a:prstGeom prst="rect">
            <a:avLst/>
          </a:prstGeom>
        </p:spPr>
      </p:pic>
      <p:cxnSp>
        <p:nvCxnSpPr>
          <p:cNvPr id="61" name="Straight Arrow Connector 60">
            <a:extLst>
              <a:ext uri="{FF2B5EF4-FFF2-40B4-BE49-F238E27FC236}">
                <a16:creationId xmlns:a16="http://schemas.microsoft.com/office/drawing/2014/main" id="{B4C159F8-B5D4-FFCE-F33A-40903468B28B}"/>
              </a:ext>
            </a:extLst>
          </p:cNvPr>
          <p:cNvCxnSpPr/>
          <p:nvPr/>
        </p:nvCxnSpPr>
        <p:spPr>
          <a:xfrm flipV="1">
            <a:off x="3107764" y="4768899"/>
            <a:ext cx="0" cy="1063009"/>
          </a:xfrm>
          <a:prstGeom prst="straightConnector1">
            <a:avLst/>
          </a:prstGeom>
          <a:ln>
            <a:solidFill>
              <a:srgbClr val="34485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A6CE5AFA-B5F1-3251-DD3F-F8767DD179B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731182" y="4803075"/>
            <a:ext cx="745654" cy="745654"/>
          </a:xfrm>
          <a:prstGeom prst="rect">
            <a:avLst/>
          </a:prstGeom>
        </p:spPr>
      </p:pic>
      <p:cxnSp>
        <p:nvCxnSpPr>
          <p:cNvPr id="63" name="Straight Arrow Connector 62">
            <a:extLst>
              <a:ext uri="{FF2B5EF4-FFF2-40B4-BE49-F238E27FC236}">
                <a16:creationId xmlns:a16="http://schemas.microsoft.com/office/drawing/2014/main" id="{C37C3540-34E5-8FAB-690F-CBC456F2F041}"/>
              </a:ext>
            </a:extLst>
          </p:cNvPr>
          <p:cNvCxnSpPr/>
          <p:nvPr/>
        </p:nvCxnSpPr>
        <p:spPr>
          <a:xfrm>
            <a:off x="3704048" y="4822507"/>
            <a:ext cx="0" cy="1042908"/>
          </a:xfrm>
          <a:prstGeom prst="straightConnector1">
            <a:avLst/>
          </a:prstGeom>
          <a:ln>
            <a:solidFill>
              <a:srgbClr val="34485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9B0BDC7E-D5DA-EBEF-934A-D542899CA95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20" b="96649" l="7883" r="99550">
                        <a14:foregroundMark x1="13739" y1="44330" x2="13739" y2="44330"/>
                        <a14:foregroundMark x1="14865" y1="43041" x2="14865" y2="43041"/>
                        <a14:foregroundMark x1="11937" y1="36856" x2="11937" y2="36856"/>
                        <a14:foregroundMark x1="12613" y1="35567" x2="12613" y2="35567"/>
                        <a14:foregroundMark x1="11261" y1="27577" x2="11261" y2="27577"/>
                        <a14:foregroundMark x1="12162" y1="26546" x2="12162" y2="26546"/>
                        <a14:foregroundMark x1="76802" y1="12113" x2="76802" y2="12113"/>
                        <a14:foregroundMark x1="77928" y1="12371" x2="77928" y2="12371"/>
                        <a14:foregroundMark x1="81982" y1="25515" x2="81982" y2="25515"/>
                      </a14:backgroundRemoval>
                    </a14:imgEffect>
                  </a14:imgLayer>
                </a14:imgProps>
              </a:ext>
              <a:ext uri="{28A0092B-C50C-407E-A947-70E740481C1C}">
                <a14:useLocalDpi xmlns:a14="http://schemas.microsoft.com/office/drawing/2010/main" val="0"/>
              </a:ext>
            </a:extLst>
          </a:blip>
          <a:stretch>
            <a:fillRect/>
          </a:stretch>
        </p:blipFill>
        <p:spPr>
          <a:xfrm>
            <a:off x="3429232" y="5258384"/>
            <a:ext cx="583891" cy="510247"/>
          </a:xfrm>
          <a:prstGeom prst="rect">
            <a:avLst/>
          </a:prstGeom>
        </p:spPr>
      </p:pic>
      <p:sp>
        <p:nvSpPr>
          <p:cNvPr id="64" name="Rectangle 63">
            <a:extLst>
              <a:ext uri="{FF2B5EF4-FFF2-40B4-BE49-F238E27FC236}">
                <a16:creationId xmlns:a16="http://schemas.microsoft.com/office/drawing/2014/main" id="{D2F981B7-8209-3EFF-FA2E-A18E22D4FE03}"/>
              </a:ext>
            </a:extLst>
          </p:cNvPr>
          <p:cNvSpPr/>
          <p:nvPr/>
        </p:nvSpPr>
        <p:spPr>
          <a:xfrm>
            <a:off x="2726785" y="3907008"/>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2</a:t>
            </a:r>
            <a:endParaRPr lang="en-US" b="1" dirty="0">
              <a:solidFill>
                <a:sysClr val="windowText" lastClr="000000"/>
              </a:solidFill>
              <a:latin typeface="Courier New" panose="02070309020205020404" pitchFamily="49" charset="0"/>
              <a:cs typeface="Courier New" panose="02070309020205020404" pitchFamily="49" charset="0"/>
            </a:endParaRPr>
          </a:p>
        </p:txBody>
      </p:sp>
      <p:pic>
        <p:nvPicPr>
          <p:cNvPr id="65" name="Graphic 64">
            <a:extLst>
              <a:ext uri="{FF2B5EF4-FFF2-40B4-BE49-F238E27FC236}">
                <a16:creationId xmlns:a16="http://schemas.microsoft.com/office/drawing/2014/main" id="{C2C73DD0-1E03-BED3-23B9-2C2F0D198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76544" y="4072386"/>
            <a:ext cx="844730" cy="950321"/>
          </a:xfrm>
          <a:prstGeom prst="rect">
            <a:avLst/>
          </a:prstGeom>
        </p:spPr>
      </p:pic>
      <p:cxnSp>
        <p:nvCxnSpPr>
          <p:cNvPr id="69" name="Straight Arrow Connector 68">
            <a:extLst>
              <a:ext uri="{FF2B5EF4-FFF2-40B4-BE49-F238E27FC236}">
                <a16:creationId xmlns:a16="http://schemas.microsoft.com/office/drawing/2014/main" id="{E2E25BA3-F714-2C7C-6AEB-7948CA67D2DF}"/>
              </a:ext>
            </a:extLst>
          </p:cNvPr>
          <p:cNvCxnSpPr>
            <a:stCxn id="65" idx="2"/>
            <a:endCxn id="10" idx="0"/>
          </p:cNvCxnSpPr>
          <p:nvPr/>
        </p:nvCxnSpPr>
        <p:spPr>
          <a:xfrm>
            <a:off x="5398909" y="5022707"/>
            <a:ext cx="824" cy="723195"/>
          </a:xfrm>
          <a:prstGeom prst="straightConnector1">
            <a:avLst/>
          </a:prstGeom>
          <a:ln>
            <a:solidFill>
              <a:srgbClr val="34485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22EE809-FAD4-5209-BB71-5BB79B64F18B}"/>
              </a:ext>
            </a:extLst>
          </p:cNvPr>
          <p:cNvSpPr/>
          <p:nvPr/>
        </p:nvSpPr>
        <p:spPr>
          <a:xfrm>
            <a:off x="4597524" y="3907008"/>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3</a:t>
            </a:r>
            <a:endParaRPr lang="en-US" b="1" dirty="0">
              <a:solidFill>
                <a:sysClr val="windowText" lastClr="000000"/>
              </a:solidFill>
              <a:latin typeface="Courier New" panose="02070309020205020404" pitchFamily="49" charset="0"/>
              <a:cs typeface="Courier New" panose="02070309020205020404" pitchFamily="49" charset="0"/>
            </a:endParaRPr>
          </a:p>
        </p:txBody>
      </p:sp>
      <p:sp>
        <p:nvSpPr>
          <p:cNvPr id="71" name="TextBox 70">
            <a:extLst>
              <a:ext uri="{FF2B5EF4-FFF2-40B4-BE49-F238E27FC236}">
                <a16:creationId xmlns:a16="http://schemas.microsoft.com/office/drawing/2014/main" id="{170A4FB7-49FF-AD2C-DCD3-7867014D38BF}"/>
              </a:ext>
            </a:extLst>
          </p:cNvPr>
          <p:cNvSpPr txBox="1"/>
          <p:nvPr/>
        </p:nvSpPr>
        <p:spPr>
          <a:xfrm>
            <a:off x="4827990" y="5226951"/>
            <a:ext cx="463588"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UDP</a:t>
            </a:r>
          </a:p>
        </p:txBody>
      </p:sp>
      <p:sp>
        <p:nvSpPr>
          <p:cNvPr id="72" name="TextBox 71">
            <a:extLst>
              <a:ext uri="{FF2B5EF4-FFF2-40B4-BE49-F238E27FC236}">
                <a16:creationId xmlns:a16="http://schemas.microsoft.com/office/drawing/2014/main" id="{9440779E-756A-7D89-C738-C006DDF8A07C}"/>
              </a:ext>
            </a:extLst>
          </p:cNvPr>
          <p:cNvSpPr txBox="1"/>
          <p:nvPr/>
        </p:nvSpPr>
        <p:spPr>
          <a:xfrm>
            <a:off x="5484589" y="5275495"/>
            <a:ext cx="1070700" cy="215444"/>
          </a:xfrm>
          <a:prstGeom prst="rect">
            <a:avLst/>
          </a:prstGeom>
          <a:solidFill>
            <a:srgbClr val="ECE3CF"/>
          </a:solidFill>
          <a:ln>
            <a:solidFill>
              <a:srgbClr val="344851"/>
            </a:solidFill>
          </a:ln>
        </p:spPr>
        <p:txBody>
          <a:bodyPr wrap="square" rtlCol="0">
            <a:spAutoFit/>
          </a:bodyPr>
          <a:lstStyle/>
          <a:p>
            <a:r>
              <a:rPr lang="en-US" sz="800" dirty="0">
                <a:latin typeface="Courier New" panose="02070309020205020404" pitchFamily="49" charset="0"/>
                <a:cs typeface="Courier New" panose="02070309020205020404" pitchFamily="49" charset="0"/>
              </a:rPr>
              <a:t>chatlog.txt</a:t>
            </a:r>
          </a:p>
        </p:txBody>
      </p:sp>
      <p:graphicFrame>
        <p:nvGraphicFramePr>
          <p:cNvPr id="73" name="Table 7">
            <a:extLst>
              <a:ext uri="{FF2B5EF4-FFF2-40B4-BE49-F238E27FC236}">
                <a16:creationId xmlns:a16="http://schemas.microsoft.com/office/drawing/2014/main" id="{0460C11A-9C1E-EB95-506D-22689BC506A8}"/>
              </a:ext>
            </a:extLst>
          </p:cNvPr>
          <p:cNvGraphicFramePr>
            <a:graphicFrameLocks noGrp="1"/>
          </p:cNvGraphicFramePr>
          <p:nvPr>
            <p:extLst>
              <p:ext uri="{D42A27DB-BD31-4B8C-83A1-F6EECF244321}">
                <p14:modId xmlns:p14="http://schemas.microsoft.com/office/powerpoint/2010/main" val="1539540202"/>
              </p:ext>
            </p:extLst>
          </p:nvPr>
        </p:nvGraphicFramePr>
        <p:xfrm>
          <a:off x="371375" y="7052262"/>
          <a:ext cx="6063917" cy="2661920"/>
        </p:xfrm>
        <a:graphic>
          <a:graphicData uri="http://schemas.openxmlformats.org/drawingml/2006/table">
            <a:tbl>
              <a:tblPr firstRow="1" bandRow="1">
                <a:tableStyleId>{2D5ABB26-0587-4C30-8999-92F81FD0307C}</a:tableStyleId>
              </a:tblPr>
              <a:tblGrid>
                <a:gridCol w="481265">
                  <a:extLst>
                    <a:ext uri="{9D8B030D-6E8A-4147-A177-3AD203B41FA5}">
                      <a16:colId xmlns:a16="http://schemas.microsoft.com/office/drawing/2014/main" val="3031222693"/>
                    </a:ext>
                  </a:extLst>
                </a:gridCol>
                <a:gridCol w="2105527">
                  <a:extLst>
                    <a:ext uri="{9D8B030D-6E8A-4147-A177-3AD203B41FA5}">
                      <a16:colId xmlns:a16="http://schemas.microsoft.com/office/drawing/2014/main" val="4022895457"/>
                    </a:ext>
                  </a:extLst>
                </a:gridCol>
                <a:gridCol w="3477125">
                  <a:extLst>
                    <a:ext uri="{9D8B030D-6E8A-4147-A177-3AD203B41FA5}">
                      <a16:colId xmlns:a16="http://schemas.microsoft.com/office/drawing/2014/main" val="1286539242"/>
                    </a:ext>
                  </a:extLst>
                </a:gridCol>
              </a:tblGrid>
              <a:tr h="370840">
                <a:tc gridSpan="3">
                  <a:txBody>
                    <a:bodyPr/>
                    <a:lstStyle/>
                    <a:p>
                      <a:pPr algn="l"/>
                      <a:r>
                        <a:rPr lang="en-US" b="1" dirty="0">
                          <a:latin typeface="Times New Roman" panose="02020603050405020304" pitchFamily="18" charset="0"/>
                          <a:cs typeface="Times New Roman" panose="02020603050405020304" pitchFamily="18" charset="0"/>
                        </a:rPr>
                        <a:t>Specifications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4175957901"/>
                  </a:ext>
                </a:extLst>
              </a:tr>
              <a:tr h="370840">
                <a:tc>
                  <a:txBody>
                    <a:bodyPr/>
                    <a:lstStyle/>
                    <a:p>
                      <a:pPr algn="ctr"/>
                      <a:r>
                        <a:rPr lang="en-US" b="1" dirty="0">
                          <a:latin typeface="Times New Roman" panose="02020603050405020304" pitchFamily="18" charset="0"/>
                          <a:cs typeface="Times New Roman" panose="02020603050405020304" pitchFamily="18" charset="0"/>
                        </a:rPr>
                        <a:t>Nr.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i="1" dirty="0">
                          <a:latin typeface="Times New Roman" panose="02020603050405020304" pitchFamily="18" charset="0"/>
                          <a:cs typeface="Times New Roman" panose="02020603050405020304" pitchFamily="18" charset="0"/>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i="1" dirty="0">
                          <a:latin typeface="Times New Roman" panose="02020603050405020304" pitchFamily="18" charset="0"/>
                          <a:cs typeface="Times New Roman" panose="0202060305040502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3714761297"/>
                  </a:ext>
                </a:extLst>
              </a:tr>
              <a:tr h="370840">
                <a:tc>
                  <a:txBody>
                    <a:bodyPr/>
                    <a:lstStyle/>
                    <a:p>
                      <a:pPr algn="ctr"/>
                      <a:r>
                        <a:rPr lang="en-US" b="1"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Handle client connection requests and login requests.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3343915760"/>
                  </a:ext>
                </a:extLst>
              </a:tr>
              <a:tr h="370840">
                <a:tc>
                  <a:txBody>
                    <a:bodyPr/>
                    <a:lstStyle/>
                    <a:p>
                      <a:pPr algn="ctr"/>
                      <a:r>
                        <a:rPr lang="en-US" b="1" dirty="0">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File sharing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Server should be able to send its file contents to the clients as a list. Sever should be able to handle both uploads and downloads from the clients.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511387701"/>
                  </a:ext>
                </a:extLst>
              </a:tr>
              <a:tr h="370840">
                <a:tc>
                  <a:txBody>
                    <a:bodyPr/>
                    <a:lstStyle/>
                    <a:p>
                      <a:pPr algn="ctr"/>
                      <a:r>
                        <a:rPr lang="en-US" b="1" dirty="0">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Chatting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Chatting happens over a new UDP socket connection. Chats are logged in the chatlog.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95093643"/>
                  </a:ext>
                </a:extLst>
              </a:tr>
            </a:tbl>
          </a:graphicData>
        </a:graphic>
      </p:graphicFrame>
    </p:spTree>
    <p:extLst>
      <p:ext uri="{BB962C8B-B14F-4D97-AF65-F5344CB8AC3E}">
        <p14:creationId xmlns:p14="http://schemas.microsoft.com/office/powerpoint/2010/main" val="431164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5E9"/>
        </a:solidFill>
        <a:effectLst/>
      </p:bgPr>
    </p:bg>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9E1EDFBA-2B7C-56F7-0425-7812936CB40D}"/>
              </a:ext>
            </a:extLst>
          </p:cNvPr>
          <p:cNvSpPr/>
          <p:nvPr/>
        </p:nvSpPr>
        <p:spPr>
          <a:xfrm>
            <a:off x="0" y="7505700"/>
            <a:ext cx="6858000" cy="240029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CBA4EFC-5D20-0A9D-3199-31FF9F28E616}"/>
              </a:ext>
            </a:extLst>
          </p:cNvPr>
          <p:cNvSpPr txBox="1"/>
          <p:nvPr/>
        </p:nvSpPr>
        <p:spPr>
          <a:xfrm>
            <a:off x="522595" y="327494"/>
            <a:ext cx="5812810" cy="523220"/>
          </a:xfrm>
          <a:prstGeom prst="rect">
            <a:avLst/>
          </a:prstGeom>
          <a:noFill/>
        </p:spPr>
        <p:txBody>
          <a:bodyPr wrap="none" rtlCol="0">
            <a:spAutoFit/>
          </a:bodyPr>
          <a:lstStyle/>
          <a:p>
            <a:r>
              <a:rPr lang="en-US" sz="2800" cap="all" dirty="0">
                <a:latin typeface="Futura Maxi CG Bold" panose="02000504040000020004" pitchFamily="50" charset="0"/>
              </a:rPr>
              <a:t>internet file storage app</a:t>
            </a:r>
          </a:p>
        </p:txBody>
      </p:sp>
      <p:sp>
        <p:nvSpPr>
          <p:cNvPr id="6" name="TextBox 5">
            <a:extLst>
              <a:ext uri="{FF2B5EF4-FFF2-40B4-BE49-F238E27FC236}">
                <a16:creationId xmlns:a16="http://schemas.microsoft.com/office/drawing/2014/main" id="{B3DF7DC5-9328-080B-580D-FA5830F0BEBE}"/>
              </a:ext>
            </a:extLst>
          </p:cNvPr>
          <p:cNvSpPr txBox="1"/>
          <p:nvPr/>
        </p:nvSpPr>
        <p:spPr>
          <a:xfrm>
            <a:off x="2362041" y="875569"/>
            <a:ext cx="2133918" cy="307777"/>
          </a:xfrm>
          <a:prstGeom prst="rect">
            <a:avLst/>
          </a:prstGeom>
          <a:noFill/>
        </p:spPr>
        <p:txBody>
          <a:bodyPr wrap="none" rtlCol="0">
            <a:spAutoFit/>
          </a:bodyPr>
          <a:lstStyle/>
          <a:p>
            <a:r>
              <a:rPr lang="en-US" sz="1400" dirty="0">
                <a:latin typeface="Futura Maxi CG Bold" panose="02000504040000020004" pitchFamily="50" charset="0"/>
              </a:rPr>
              <a:t>Part III: competition</a:t>
            </a:r>
          </a:p>
        </p:txBody>
      </p:sp>
      <p:sp>
        <p:nvSpPr>
          <p:cNvPr id="10" name="TextBox 9">
            <a:extLst>
              <a:ext uri="{FF2B5EF4-FFF2-40B4-BE49-F238E27FC236}">
                <a16:creationId xmlns:a16="http://schemas.microsoft.com/office/drawing/2014/main" id="{9F23573D-F378-1D33-9658-A07EAC2B451B}"/>
              </a:ext>
            </a:extLst>
          </p:cNvPr>
          <p:cNvSpPr txBox="1"/>
          <p:nvPr/>
        </p:nvSpPr>
        <p:spPr>
          <a:xfrm>
            <a:off x="330128" y="1240235"/>
            <a:ext cx="6197744" cy="2031325"/>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Trending systems magazine has put the challenge to you, yes you, the reader and builder of this fantastic program to prove their mastery of socket programming.</a:t>
            </a:r>
          </a:p>
          <a:p>
            <a:r>
              <a:rPr lang="en-US" sz="1400" dirty="0">
                <a:latin typeface="Times New Roman" panose="02020603050405020304" pitchFamily="18" charset="0"/>
                <a:cs typeface="Times New Roman" panose="02020603050405020304" pitchFamily="18" charset="0"/>
              </a:rPr>
              <a:t>	To participate in this competition you need to implement something called “batch downloading”. This is an extra feature the client has in their menu, so this would be the 5</a:t>
            </a:r>
            <a:r>
              <a:rPr lang="en-US" sz="1400" baseline="30000" dirty="0">
                <a:latin typeface="Times New Roman" panose="02020603050405020304" pitchFamily="18" charset="0"/>
                <a:cs typeface="Times New Roman" panose="02020603050405020304" pitchFamily="18" charset="0"/>
              </a:rPr>
              <a:t>th</a:t>
            </a:r>
            <a:r>
              <a:rPr lang="en-US" sz="1400" dirty="0">
                <a:latin typeface="Times New Roman" panose="02020603050405020304" pitchFamily="18" charset="0"/>
                <a:cs typeface="Times New Roman" panose="02020603050405020304" pitchFamily="18" charset="0"/>
              </a:rPr>
              <a:t> option. Batch downloading starts by initiating a timer, then it requests the server to download all available files. Once all files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have been downloaded you can stop the timer. Then print the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total downloading time to the console.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Good luck and may the best developer(s) win.</a:t>
            </a:r>
          </a:p>
        </p:txBody>
      </p:sp>
      <p:grpSp>
        <p:nvGrpSpPr>
          <p:cNvPr id="150" name="Group 149">
            <a:extLst>
              <a:ext uri="{FF2B5EF4-FFF2-40B4-BE49-F238E27FC236}">
                <a16:creationId xmlns:a16="http://schemas.microsoft.com/office/drawing/2014/main" id="{7D580C9A-C100-F8EE-552F-7E41BE8592AD}"/>
              </a:ext>
            </a:extLst>
          </p:cNvPr>
          <p:cNvGrpSpPr/>
          <p:nvPr/>
        </p:nvGrpSpPr>
        <p:grpSpPr>
          <a:xfrm>
            <a:off x="0" y="7391400"/>
            <a:ext cx="6858000" cy="190500"/>
            <a:chOff x="90377" y="4987925"/>
            <a:chExt cx="6693120" cy="149225"/>
          </a:xfrm>
        </p:grpSpPr>
        <p:cxnSp>
          <p:nvCxnSpPr>
            <p:cNvPr id="25" name="Straight Connector 24">
              <a:extLst>
                <a:ext uri="{FF2B5EF4-FFF2-40B4-BE49-F238E27FC236}">
                  <a16:creationId xmlns:a16="http://schemas.microsoft.com/office/drawing/2014/main" id="{346EBCB0-23D2-3370-C288-BEB8635DE0DF}"/>
                </a:ext>
              </a:extLst>
            </p:cNvPr>
            <p:cNvCxnSpPr>
              <a:cxnSpLocks/>
            </p:cNvCxnSpPr>
            <p:nvPr/>
          </p:nvCxnSpPr>
          <p:spPr>
            <a:xfrm flipV="1">
              <a:off x="41656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A10CB7-AA13-B3B1-C994-D3EB5F68F598}"/>
                </a:ext>
              </a:extLst>
            </p:cNvPr>
            <p:cNvCxnSpPr>
              <a:cxnSpLocks/>
            </p:cNvCxnSpPr>
            <p:nvPr/>
          </p:nvCxnSpPr>
          <p:spPr>
            <a:xfrm flipH="1" flipV="1">
              <a:off x="42386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63BBBA-28E9-F223-5CC1-0FDD8B5670F2}"/>
                </a:ext>
              </a:extLst>
            </p:cNvPr>
            <p:cNvCxnSpPr>
              <a:cxnSpLocks/>
            </p:cNvCxnSpPr>
            <p:nvPr/>
          </p:nvCxnSpPr>
          <p:spPr>
            <a:xfrm flipV="1">
              <a:off x="43116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0922E79-9621-783D-11D8-CC15C95EE68E}"/>
                </a:ext>
              </a:extLst>
            </p:cNvPr>
            <p:cNvCxnSpPr>
              <a:cxnSpLocks/>
            </p:cNvCxnSpPr>
            <p:nvPr/>
          </p:nvCxnSpPr>
          <p:spPr>
            <a:xfrm flipH="1" flipV="1">
              <a:off x="43846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64CEB7-D674-02B3-B46F-2BF0BD19E7A4}"/>
                </a:ext>
              </a:extLst>
            </p:cNvPr>
            <p:cNvCxnSpPr>
              <a:cxnSpLocks/>
            </p:cNvCxnSpPr>
            <p:nvPr/>
          </p:nvCxnSpPr>
          <p:spPr>
            <a:xfrm flipV="1">
              <a:off x="44577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19593F7-752E-29F6-F63F-C6DF49B8971C}"/>
                </a:ext>
              </a:extLst>
            </p:cNvPr>
            <p:cNvCxnSpPr>
              <a:cxnSpLocks/>
            </p:cNvCxnSpPr>
            <p:nvPr/>
          </p:nvCxnSpPr>
          <p:spPr>
            <a:xfrm flipH="1" flipV="1">
              <a:off x="45307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4827DD-9D66-B0A2-6033-711DDDE73D8A}"/>
                </a:ext>
              </a:extLst>
            </p:cNvPr>
            <p:cNvCxnSpPr>
              <a:cxnSpLocks/>
            </p:cNvCxnSpPr>
            <p:nvPr/>
          </p:nvCxnSpPr>
          <p:spPr>
            <a:xfrm flipV="1">
              <a:off x="46037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E7E739-8BFE-0D73-37CF-B8B022763FDE}"/>
                </a:ext>
              </a:extLst>
            </p:cNvPr>
            <p:cNvCxnSpPr>
              <a:cxnSpLocks/>
            </p:cNvCxnSpPr>
            <p:nvPr/>
          </p:nvCxnSpPr>
          <p:spPr>
            <a:xfrm flipH="1" flipV="1">
              <a:off x="46767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70E26F8-FEA9-A51A-8912-A4EA56BE21C5}"/>
                </a:ext>
              </a:extLst>
            </p:cNvPr>
            <p:cNvCxnSpPr>
              <a:cxnSpLocks/>
            </p:cNvCxnSpPr>
            <p:nvPr/>
          </p:nvCxnSpPr>
          <p:spPr>
            <a:xfrm flipV="1">
              <a:off x="47466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30C9835-D073-B69D-561C-2AB39DD54D47}"/>
                </a:ext>
              </a:extLst>
            </p:cNvPr>
            <p:cNvCxnSpPr>
              <a:cxnSpLocks/>
            </p:cNvCxnSpPr>
            <p:nvPr/>
          </p:nvCxnSpPr>
          <p:spPr>
            <a:xfrm flipH="1" flipV="1">
              <a:off x="48196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5004B7-5CF5-222F-D350-ACC0F3F32E95}"/>
                </a:ext>
              </a:extLst>
            </p:cNvPr>
            <p:cNvCxnSpPr>
              <a:cxnSpLocks/>
            </p:cNvCxnSpPr>
            <p:nvPr/>
          </p:nvCxnSpPr>
          <p:spPr>
            <a:xfrm flipV="1">
              <a:off x="48926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57C0565-33A5-7239-D463-24B08FF3B0E8}"/>
                </a:ext>
              </a:extLst>
            </p:cNvPr>
            <p:cNvCxnSpPr>
              <a:cxnSpLocks/>
            </p:cNvCxnSpPr>
            <p:nvPr/>
          </p:nvCxnSpPr>
          <p:spPr>
            <a:xfrm flipH="1" flipV="1">
              <a:off x="49657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E9707F-E790-4604-2335-3C3753935427}"/>
                </a:ext>
              </a:extLst>
            </p:cNvPr>
            <p:cNvCxnSpPr>
              <a:cxnSpLocks/>
            </p:cNvCxnSpPr>
            <p:nvPr/>
          </p:nvCxnSpPr>
          <p:spPr>
            <a:xfrm flipV="1">
              <a:off x="50387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064796-2191-9533-4888-3B4F14E51F9A}"/>
                </a:ext>
              </a:extLst>
            </p:cNvPr>
            <p:cNvCxnSpPr>
              <a:cxnSpLocks/>
            </p:cNvCxnSpPr>
            <p:nvPr/>
          </p:nvCxnSpPr>
          <p:spPr>
            <a:xfrm flipH="1" flipV="1">
              <a:off x="51117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01DF7CF-1F35-18B0-D7B7-1D33B5711372}"/>
                </a:ext>
              </a:extLst>
            </p:cNvPr>
            <p:cNvCxnSpPr>
              <a:cxnSpLocks/>
            </p:cNvCxnSpPr>
            <p:nvPr/>
          </p:nvCxnSpPr>
          <p:spPr>
            <a:xfrm flipV="1">
              <a:off x="51847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9AAE25D-8290-9507-A3B3-F7681C5AFAFB}"/>
                </a:ext>
              </a:extLst>
            </p:cNvPr>
            <p:cNvCxnSpPr>
              <a:cxnSpLocks/>
            </p:cNvCxnSpPr>
            <p:nvPr/>
          </p:nvCxnSpPr>
          <p:spPr>
            <a:xfrm flipH="1" flipV="1">
              <a:off x="52578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5BC1A09-F06F-F1EA-BD57-386A2F940159}"/>
                </a:ext>
              </a:extLst>
            </p:cNvPr>
            <p:cNvCxnSpPr>
              <a:cxnSpLocks/>
            </p:cNvCxnSpPr>
            <p:nvPr/>
          </p:nvCxnSpPr>
          <p:spPr>
            <a:xfrm flipV="1">
              <a:off x="53308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A053F6B-19F1-D602-8502-233822DADC29}"/>
                </a:ext>
              </a:extLst>
            </p:cNvPr>
            <p:cNvCxnSpPr>
              <a:cxnSpLocks/>
            </p:cNvCxnSpPr>
            <p:nvPr/>
          </p:nvCxnSpPr>
          <p:spPr>
            <a:xfrm flipH="1" flipV="1">
              <a:off x="54038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CA92A5-7235-0B10-F312-67B42EE4C843}"/>
                </a:ext>
              </a:extLst>
            </p:cNvPr>
            <p:cNvCxnSpPr>
              <a:cxnSpLocks/>
            </p:cNvCxnSpPr>
            <p:nvPr/>
          </p:nvCxnSpPr>
          <p:spPr>
            <a:xfrm flipV="1">
              <a:off x="54768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2EF1816-2CD5-B1A2-6CAA-C1EEF075BDA9}"/>
                </a:ext>
              </a:extLst>
            </p:cNvPr>
            <p:cNvCxnSpPr>
              <a:cxnSpLocks/>
            </p:cNvCxnSpPr>
            <p:nvPr/>
          </p:nvCxnSpPr>
          <p:spPr>
            <a:xfrm flipH="1" flipV="1">
              <a:off x="55499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E94F94-971E-30A0-8832-5FF8CD5C50F5}"/>
                </a:ext>
              </a:extLst>
            </p:cNvPr>
            <p:cNvCxnSpPr>
              <a:cxnSpLocks/>
            </p:cNvCxnSpPr>
            <p:nvPr/>
          </p:nvCxnSpPr>
          <p:spPr>
            <a:xfrm flipV="1">
              <a:off x="56229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484AF06-52E6-7689-4340-609833678A4F}"/>
                </a:ext>
              </a:extLst>
            </p:cNvPr>
            <p:cNvCxnSpPr>
              <a:cxnSpLocks/>
            </p:cNvCxnSpPr>
            <p:nvPr/>
          </p:nvCxnSpPr>
          <p:spPr>
            <a:xfrm flipH="1" flipV="1">
              <a:off x="56959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10B3C5-6426-8500-1927-5D9464DD75E2}"/>
                </a:ext>
              </a:extLst>
            </p:cNvPr>
            <p:cNvCxnSpPr>
              <a:cxnSpLocks/>
            </p:cNvCxnSpPr>
            <p:nvPr/>
          </p:nvCxnSpPr>
          <p:spPr>
            <a:xfrm flipV="1">
              <a:off x="57689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37AD759-75A8-A366-B59A-553F3B39A96D}"/>
                </a:ext>
              </a:extLst>
            </p:cNvPr>
            <p:cNvCxnSpPr>
              <a:cxnSpLocks/>
            </p:cNvCxnSpPr>
            <p:nvPr/>
          </p:nvCxnSpPr>
          <p:spPr>
            <a:xfrm flipH="1" flipV="1">
              <a:off x="58420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5E35416-436B-BD60-16CA-3A0E50CCAC1F}"/>
                </a:ext>
              </a:extLst>
            </p:cNvPr>
            <p:cNvCxnSpPr>
              <a:cxnSpLocks/>
            </p:cNvCxnSpPr>
            <p:nvPr/>
          </p:nvCxnSpPr>
          <p:spPr>
            <a:xfrm flipV="1">
              <a:off x="59118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807C3D4-1065-B474-AF1A-041B882BA4B9}"/>
                </a:ext>
              </a:extLst>
            </p:cNvPr>
            <p:cNvCxnSpPr>
              <a:cxnSpLocks/>
            </p:cNvCxnSpPr>
            <p:nvPr/>
          </p:nvCxnSpPr>
          <p:spPr>
            <a:xfrm flipH="1" flipV="1">
              <a:off x="59848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6ACE96-7A11-8AAD-7F9D-A5C640AF308A}"/>
                </a:ext>
              </a:extLst>
            </p:cNvPr>
            <p:cNvCxnSpPr>
              <a:cxnSpLocks/>
            </p:cNvCxnSpPr>
            <p:nvPr/>
          </p:nvCxnSpPr>
          <p:spPr>
            <a:xfrm flipV="1">
              <a:off x="60579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72444E7-75FF-B79B-B179-A2DF81909495}"/>
                </a:ext>
              </a:extLst>
            </p:cNvPr>
            <p:cNvCxnSpPr>
              <a:cxnSpLocks/>
            </p:cNvCxnSpPr>
            <p:nvPr/>
          </p:nvCxnSpPr>
          <p:spPr>
            <a:xfrm flipH="1" flipV="1">
              <a:off x="61309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4AD46-3F6E-30E5-EB38-494EDA8E2950}"/>
                </a:ext>
              </a:extLst>
            </p:cNvPr>
            <p:cNvCxnSpPr>
              <a:cxnSpLocks/>
            </p:cNvCxnSpPr>
            <p:nvPr/>
          </p:nvCxnSpPr>
          <p:spPr>
            <a:xfrm flipV="1">
              <a:off x="62039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ACF6A9D-A4A0-001A-0888-13CA91D5BA6D}"/>
                </a:ext>
              </a:extLst>
            </p:cNvPr>
            <p:cNvCxnSpPr>
              <a:cxnSpLocks/>
            </p:cNvCxnSpPr>
            <p:nvPr/>
          </p:nvCxnSpPr>
          <p:spPr>
            <a:xfrm flipH="1" flipV="1">
              <a:off x="62769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5840702-A626-7B80-69E0-6B8275D693F9}"/>
                </a:ext>
              </a:extLst>
            </p:cNvPr>
            <p:cNvCxnSpPr>
              <a:cxnSpLocks/>
            </p:cNvCxnSpPr>
            <p:nvPr/>
          </p:nvCxnSpPr>
          <p:spPr>
            <a:xfrm flipV="1">
              <a:off x="63500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BD16A86-4D7F-579E-8DA8-F2F3DFF8C0AE}"/>
                </a:ext>
              </a:extLst>
            </p:cNvPr>
            <p:cNvCxnSpPr>
              <a:cxnSpLocks/>
            </p:cNvCxnSpPr>
            <p:nvPr/>
          </p:nvCxnSpPr>
          <p:spPr>
            <a:xfrm flipH="1" flipV="1">
              <a:off x="64230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5321D54-CFD5-951A-ADD8-B9DFA7E8759E}"/>
                </a:ext>
              </a:extLst>
            </p:cNvPr>
            <p:cNvCxnSpPr>
              <a:cxnSpLocks/>
            </p:cNvCxnSpPr>
            <p:nvPr/>
          </p:nvCxnSpPr>
          <p:spPr>
            <a:xfrm flipV="1">
              <a:off x="18351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F135BD4-99EB-8CAE-3F81-E37BC25C7F30}"/>
                </a:ext>
              </a:extLst>
            </p:cNvPr>
            <p:cNvCxnSpPr>
              <a:cxnSpLocks/>
            </p:cNvCxnSpPr>
            <p:nvPr/>
          </p:nvCxnSpPr>
          <p:spPr>
            <a:xfrm flipH="1" flipV="1">
              <a:off x="19081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D291D13-DE34-1F39-5E53-3A49EFB37CF1}"/>
                </a:ext>
              </a:extLst>
            </p:cNvPr>
            <p:cNvCxnSpPr>
              <a:cxnSpLocks/>
            </p:cNvCxnSpPr>
            <p:nvPr/>
          </p:nvCxnSpPr>
          <p:spPr>
            <a:xfrm flipV="1">
              <a:off x="19812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213A3B1-7D03-44A8-B834-435B7F2755A0}"/>
                </a:ext>
              </a:extLst>
            </p:cNvPr>
            <p:cNvCxnSpPr>
              <a:cxnSpLocks/>
            </p:cNvCxnSpPr>
            <p:nvPr/>
          </p:nvCxnSpPr>
          <p:spPr>
            <a:xfrm flipH="1" flipV="1">
              <a:off x="20542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226E5D4-AC8D-7061-5F07-189ED7B63A39}"/>
                </a:ext>
              </a:extLst>
            </p:cNvPr>
            <p:cNvCxnSpPr>
              <a:cxnSpLocks/>
            </p:cNvCxnSpPr>
            <p:nvPr/>
          </p:nvCxnSpPr>
          <p:spPr>
            <a:xfrm flipV="1">
              <a:off x="21272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0945BC7-2017-AD06-CA71-61FBA64D8B27}"/>
                </a:ext>
              </a:extLst>
            </p:cNvPr>
            <p:cNvCxnSpPr>
              <a:cxnSpLocks/>
            </p:cNvCxnSpPr>
            <p:nvPr/>
          </p:nvCxnSpPr>
          <p:spPr>
            <a:xfrm flipH="1" flipV="1">
              <a:off x="22002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AB7031E-7272-3A6C-F9C3-1ADE8D789B0E}"/>
                </a:ext>
              </a:extLst>
            </p:cNvPr>
            <p:cNvCxnSpPr>
              <a:cxnSpLocks/>
            </p:cNvCxnSpPr>
            <p:nvPr/>
          </p:nvCxnSpPr>
          <p:spPr>
            <a:xfrm flipV="1">
              <a:off x="22733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FF6689E-FE93-4110-7B8F-E61555799AC6}"/>
                </a:ext>
              </a:extLst>
            </p:cNvPr>
            <p:cNvCxnSpPr>
              <a:cxnSpLocks/>
            </p:cNvCxnSpPr>
            <p:nvPr/>
          </p:nvCxnSpPr>
          <p:spPr>
            <a:xfrm flipH="1" flipV="1">
              <a:off x="23463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D8F9F3D-8CB7-4277-DA81-1BFD122790B2}"/>
                </a:ext>
              </a:extLst>
            </p:cNvPr>
            <p:cNvCxnSpPr>
              <a:cxnSpLocks/>
            </p:cNvCxnSpPr>
            <p:nvPr/>
          </p:nvCxnSpPr>
          <p:spPr>
            <a:xfrm flipV="1">
              <a:off x="24161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602F847-CEC2-88DB-97CC-FD90014E01C9}"/>
                </a:ext>
              </a:extLst>
            </p:cNvPr>
            <p:cNvCxnSpPr>
              <a:cxnSpLocks/>
            </p:cNvCxnSpPr>
            <p:nvPr/>
          </p:nvCxnSpPr>
          <p:spPr>
            <a:xfrm flipH="1" flipV="1">
              <a:off x="24892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F5EAF85-E651-278C-2F52-41474710F09F}"/>
                </a:ext>
              </a:extLst>
            </p:cNvPr>
            <p:cNvCxnSpPr>
              <a:cxnSpLocks/>
            </p:cNvCxnSpPr>
            <p:nvPr/>
          </p:nvCxnSpPr>
          <p:spPr>
            <a:xfrm flipV="1">
              <a:off x="25622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0A59033-5D26-E4FA-BD1F-56F8E022C1C6}"/>
                </a:ext>
              </a:extLst>
            </p:cNvPr>
            <p:cNvCxnSpPr>
              <a:cxnSpLocks/>
            </p:cNvCxnSpPr>
            <p:nvPr/>
          </p:nvCxnSpPr>
          <p:spPr>
            <a:xfrm flipH="1" flipV="1">
              <a:off x="26352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01AE021-45B4-349B-9AC2-17CADFE200A4}"/>
                </a:ext>
              </a:extLst>
            </p:cNvPr>
            <p:cNvCxnSpPr>
              <a:cxnSpLocks/>
            </p:cNvCxnSpPr>
            <p:nvPr/>
          </p:nvCxnSpPr>
          <p:spPr>
            <a:xfrm flipV="1">
              <a:off x="27082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A1DE389-8FD2-4659-5013-F3520B4EAB98}"/>
                </a:ext>
              </a:extLst>
            </p:cNvPr>
            <p:cNvCxnSpPr>
              <a:cxnSpLocks/>
            </p:cNvCxnSpPr>
            <p:nvPr/>
          </p:nvCxnSpPr>
          <p:spPr>
            <a:xfrm flipH="1" flipV="1">
              <a:off x="27813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AEADD3A-931F-12F2-7993-59207BF9CFE8}"/>
                </a:ext>
              </a:extLst>
            </p:cNvPr>
            <p:cNvCxnSpPr>
              <a:cxnSpLocks/>
            </p:cNvCxnSpPr>
            <p:nvPr/>
          </p:nvCxnSpPr>
          <p:spPr>
            <a:xfrm flipV="1">
              <a:off x="28543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242D7AC-7E48-032C-2C7C-4CCB04A0ED72}"/>
                </a:ext>
              </a:extLst>
            </p:cNvPr>
            <p:cNvCxnSpPr>
              <a:cxnSpLocks/>
            </p:cNvCxnSpPr>
            <p:nvPr/>
          </p:nvCxnSpPr>
          <p:spPr>
            <a:xfrm flipH="1" flipV="1">
              <a:off x="29273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1B9D5AD-5061-0D8B-145F-12E81D2C7B95}"/>
                </a:ext>
              </a:extLst>
            </p:cNvPr>
            <p:cNvCxnSpPr>
              <a:cxnSpLocks/>
            </p:cNvCxnSpPr>
            <p:nvPr/>
          </p:nvCxnSpPr>
          <p:spPr>
            <a:xfrm flipV="1">
              <a:off x="30003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4C6194A-7ABE-02B8-EB8F-C99176081854}"/>
                </a:ext>
              </a:extLst>
            </p:cNvPr>
            <p:cNvCxnSpPr>
              <a:cxnSpLocks/>
            </p:cNvCxnSpPr>
            <p:nvPr/>
          </p:nvCxnSpPr>
          <p:spPr>
            <a:xfrm flipH="1" flipV="1">
              <a:off x="30734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61831A-3077-34AD-A639-DD181E676852}"/>
                </a:ext>
              </a:extLst>
            </p:cNvPr>
            <p:cNvCxnSpPr>
              <a:cxnSpLocks/>
            </p:cNvCxnSpPr>
            <p:nvPr/>
          </p:nvCxnSpPr>
          <p:spPr>
            <a:xfrm flipV="1">
              <a:off x="31464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A68FB07-459E-E99F-60E6-83705742CAAC}"/>
                </a:ext>
              </a:extLst>
            </p:cNvPr>
            <p:cNvCxnSpPr>
              <a:cxnSpLocks/>
            </p:cNvCxnSpPr>
            <p:nvPr/>
          </p:nvCxnSpPr>
          <p:spPr>
            <a:xfrm flipH="1" flipV="1">
              <a:off x="32194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BB1F06B-6A36-B3EF-8149-87F52853D2A9}"/>
                </a:ext>
              </a:extLst>
            </p:cNvPr>
            <p:cNvCxnSpPr>
              <a:cxnSpLocks/>
            </p:cNvCxnSpPr>
            <p:nvPr/>
          </p:nvCxnSpPr>
          <p:spPr>
            <a:xfrm flipV="1">
              <a:off x="32924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560DE5-438A-9D45-C19C-10331CD5A345}"/>
                </a:ext>
              </a:extLst>
            </p:cNvPr>
            <p:cNvCxnSpPr>
              <a:cxnSpLocks/>
            </p:cNvCxnSpPr>
            <p:nvPr/>
          </p:nvCxnSpPr>
          <p:spPr>
            <a:xfrm flipH="1" flipV="1">
              <a:off x="33655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6F3186C-E2AD-97FB-D153-45C285D67554}"/>
                </a:ext>
              </a:extLst>
            </p:cNvPr>
            <p:cNvCxnSpPr>
              <a:cxnSpLocks/>
            </p:cNvCxnSpPr>
            <p:nvPr/>
          </p:nvCxnSpPr>
          <p:spPr>
            <a:xfrm flipV="1">
              <a:off x="34385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0CEF76B-7465-B1C4-F26C-C2472608DA37}"/>
                </a:ext>
              </a:extLst>
            </p:cNvPr>
            <p:cNvCxnSpPr>
              <a:cxnSpLocks/>
            </p:cNvCxnSpPr>
            <p:nvPr/>
          </p:nvCxnSpPr>
          <p:spPr>
            <a:xfrm flipH="1" flipV="1">
              <a:off x="35115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B29A976-919D-F1D9-4822-B902E355A6C1}"/>
                </a:ext>
              </a:extLst>
            </p:cNvPr>
            <p:cNvCxnSpPr>
              <a:cxnSpLocks/>
            </p:cNvCxnSpPr>
            <p:nvPr/>
          </p:nvCxnSpPr>
          <p:spPr>
            <a:xfrm flipV="1">
              <a:off x="35814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0E25228-996E-EDC7-C246-21B5B0582515}"/>
                </a:ext>
              </a:extLst>
            </p:cNvPr>
            <p:cNvCxnSpPr>
              <a:cxnSpLocks/>
            </p:cNvCxnSpPr>
            <p:nvPr/>
          </p:nvCxnSpPr>
          <p:spPr>
            <a:xfrm flipH="1" flipV="1">
              <a:off x="36544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14395C8-B7D2-05F0-FF20-2458CE011499}"/>
                </a:ext>
              </a:extLst>
            </p:cNvPr>
            <p:cNvCxnSpPr>
              <a:cxnSpLocks/>
            </p:cNvCxnSpPr>
            <p:nvPr/>
          </p:nvCxnSpPr>
          <p:spPr>
            <a:xfrm flipV="1">
              <a:off x="37274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599C72-89B0-238D-7E5A-F5B56CFC69CD}"/>
                </a:ext>
              </a:extLst>
            </p:cNvPr>
            <p:cNvCxnSpPr>
              <a:cxnSpLocks/>
            </p:cNvCxnSpPr>
            <p:nvPr/>
          </p:nvCxnSpPr>
          <p:spPr>
            <a:xfrm flipH="1" flipV="1">
              <a:off x="38004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BE0356C-96DA-E4F9-AC90-C710F049382A}"/>
                </a:ext>
              </a:extLst>
            </p:cNvPr>
            <p:cNvCxnSpPr>
              <a:cxnSpLocks/>
            </p:cNvCxnSpPr>
            <p:nvPr/>
          </p:nvCxnSpPr>
          <p:spPr>
            <a:xfrm flipV="1">
              <a:off x="387350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30E844E-7E1F-C6A8-3547-1CF2289005EE}"/>
                </a:ext>
              </a:extLst>
            </p:cNvPr>
            <p:cNvCxnSpPr>
              <a:cxnSpLocks/>
            </p:cNvCxnSpPr>
            <p:nvPr/>
          </p:nvCxnSpPr>
          <p:spPr>
            <a:xfrm flipH="1" flipV="1">
              <a:off x="394652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BCED6D1-B04F-F7DA-16FE-EA9751CD79AD}"/>
                </a:ext>
              </a:extLst>
            </p:cNvPr>
            <p:cNvCxnSpPr>
              <a:cxnSpLocks/>
            </p:cNvCxnSpPr>
            <p:nvPr/>
          </p:nvCxnSpPr>
          <p:spPr>
            <a:xfrm flipV="1">
              <a:off x="4019550"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D84573-5074-2AE8-15E0-6781A1508C00}"/>
                </a:ext>
              </a:extLst>
            </p:cNvPr>
            <p:cNvCxnSpPr>
              <a:cxnSpLocks/>
            </p:cNvCxnSpPr>
            <p:nvPr/>
          </p:nvCxnSpPr>
          <p:spPr>
            <a:xfrm flipH="1" flipV="1">
              <a:off x="4092575"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623CA9C-EDDE-BBA3-ABFF-8415C6654D86}"/>
                </a:ext>
              </a:extLst>
            </p:cNvPr>
            <p:cNvCxnSpPr>
              <a:cxnSpLocks/>
            </p:cNvCxnSpPr>
            <p:nvPr/>
          </p:nvCxnSpPr>
          <p:spPr>
            <a:xfrm flipV="1">
              <a:off x="9037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FCACCCF-9A06-D482-8971-B6BB71953E68}"/>
                </a:ext>
              </a:extLst>
            </p:cNvPr>
            <p:cNvCxnSpPr>
              <a:cxnSpLocks/>
            </p:cNvCxnSpPr>
            <p:nvPr/>
          </p:nvCxnSpPr>
          <p:spPr>
            <a:xfrm flipH="1" flipV="1">
              <a:off x="16340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3B5641B-487C-E288-CD49-CD99923C5773}"/>
                </a:ext>
              </a:extLst>
            </p:cNvPr>
            <p:cNvCxnSpPr>
              <a:cxnSpLocks/>
            </p:cNvCxnSpPr>
            <p:nvPr/>
          </p:nvCxnSpPr>
          <p:spPr>
            <a:xfrm flipV="1">
              <a:off x="23642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CEB9990-7A5D-4188-0B94-E2CD18EB2E62}"/>
                </a:ext>
              </a:extLst>
            </p:cNvPr>
            <p:cNvCxnSpPr>
              <a:cxnSpLocks/>
            </p:cNvCxnSpPr>
            <p:nvPr/>
          </p:nvCxnSpPr>
          <p:spPr>
            <a:xfrm flipH="1" flipV="1">
              <a:off x="30945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ADD816-5648-6CF8-7CA8-59E572E17130}"/>
                </a:ext>
              </a:extLst>
            </p:cNvPr>
            <p:cNvCxnSpPr>
              <a:cxnSpLocks/>
            </p:cNvCxnSpPr>
            <p:nvPr/>
          </p:nvCxnSpPr>
          <p:spPr>
            <a:xfrm flipV="1">
              <a:off x="38247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BD4F076-713A-E701-B0EE-BF9A3DC555AF}"/>
                </a:ext>
              </a:extLst>
            </p:cNvPr>
            <p:cNvCxnSpPr>
              <a:cxnSpLocks/>
            </p:cNvCxnSpPr>
            <p:nvPr/>
          </p:nvCxnSpPr>
          <p:spPr>
            <a:xfrm flipH="1" flipV="1">
              <a:off x="45550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06F86ED-D958-EC49-D6D8-19B7CE18636A}"/>
                </a:ext>
              </a:extLst>
            </p:cNvPr>
            <p:cNvCxnSpPr>
              <a:cxnSpLocks/>
            </p:cNvCxnSpPr>
            <p:nvPr/>
          </p:nvCxnSpPr>
          <p:spPr>
            <a:xfrm flipV="1">
              <a:off x="52852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1836849-36E3-F764-0071-EB346B5A4B82}"/>
                </a:ext>
              </a:extLst>
            </p:cNvPr>
            <p:cNvCxnSpPr>
              <a:cxnSpLocks/>
            </p:cNvCxnSpPr>
            <p:nvPr/>
          </p:nvCxnSpPr>
          <p:spPr>
            <a:xfrm flipH="1" flipV="1">
              <a:off x="60155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F747FF4-3D00-9D79-ECF4-ADAAAF888C41}"/>
                </a:ext>
              </a:extLst>
            </p:cNvPr>
            <p:cNvCxnSpPr>
              <a:cxnSpLocks/>
            </p:cNvCxnSpPr>
            <p:nvPr/>
          </p:nvCxnSpPr>
          <p:spPr>
            <a:xfrm flipV="1">
              <a:off x="67140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7FA2C85-5903-7000-03E6-F89C7A99C93A}"/>
                </a:ext>
              </a:extLst>
            </p:cNvPr>
            <p:cNvCxnSpPr>
              <a:cxnSpLocks/>
            </p:cNvCxnSpPr>
            <p:nvPr/>
          </p:nvCxnSpPr>
          <p:spPr>
            <a:xfrm flipH="1" flipV="1">
              <a:off x="74442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15B6532-4433-5E17-4EAA-E1F6EA08AFD1}"/>
                </a:ext>
              </a:extLst>
            </p:cNvPr>
            <p:cNvCxnSpPr>
              <a:cxnSpLocks/>
            </p:cNvCxnSpPr>
            <p:nvPr/>
          </p:nvCxnSpPr>
          <p:spPr>
            <a:xfrm flipV="1">
              <a:off x="81745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0CF17DA-1E03-F7D5-E5B1-1C60E20D3EA4}"/>
                </a:ext>
              </a:extLst>
            </p:cNvPr>
            <p:cNvCxnSpPr>
              <a:cxnSpLocks/>
            </p:cNvCxnSpPr>
            <p:nvPr/>
          </p:nvCxnSpPr>
          <p:spPr>
            <a:xfrm flipH="1" flipV="1">
              <a:off x="89047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12A3B31-6D7A-2316-F8C5-13D0ED7EE2E4}"/>
                </a:ext>
              </a:extLst>
            </p:cNvPr>
            <p:cNvCxnSpPr>
              <a:cxnSpLocks/>
            </p:cNvCxnSpPr>
            <p:nvPr/>
          </p:nvCxnSpPr>
          <p:spPr>
            <a:xfrm flipV="1">
              <a:off x="96350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A10D25-55F3-D88F-0FFB-D4FE71707A7B}"/>
                </a:ext>
              </a:extLst>
            </p:cNvPr>
            <p:cNvCxnSpPr>
              <a:cxnSpLocks/>
            </p:cNvCxnSpPr>
            <p:nvPr/>
          </p:nvCxnSpPr>
          <p:spPr>
            <a:xfrm flipH="1" flipV="1">
              <a:off x="103652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EB3E7C2-2244-A1B7-A57B-2145A64B98FB}"/>
                </a:ext>
              </a:extLst>
            </p:cNvPr>
            <p:cNvCxnSpPr>
              <a:cxnSpLocks/>
            </p:cNvCxnSpPr>
            <p:nvPr/>
          </p:nvCxnSpPr>
          <p:spPr>
            <a:xfrm flipV="1">
              <a:off x="110955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9FF6CE16-0D28-1921-B61D-8B817272E217}"/>
                </a:ext>
              </a:extLst>
            </p:cNvPr>
            <p:cNvCxnSpPr>
              <a:cxnSpLocks/>
            </p:cNvCxnSpPr>
            <p:nvPr/>
          </p:nvCxnSpPr>
          <p:spPr>
            <a:xfrm flipH="1" flipV="1">
              <a:off x="118257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ABAC9A5-F793-41AD-7D39-1A5A96B7118B}"/>
                </a:ext>
              </a:extLst>
            </p:cNvPr>
            <p:cNvCxnSpPr>
              <a:cxnSpLocks/>
            </p:cNvCxnSpPr>
            <p:nvPr/>
          </p:nvCxnSpPr>
          <p:spPr>
            <a:xfrm flipV="1">
              <a:off x="125560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ED3C9E8-4ABA-9178-BA1F-ED86B6663D14}"/>
                </a:ext>
              </a:extLst>
            </p:cNvPr>
            <p:cNvCxnSpPr>
              <a:cxnSpLocks/>
            </p:cNvCxnSpPr>
            <p:nvPr/>
          </p:nvCxnSpPr>
          <p:spPr>
            <a:xfrm flipH="1" flipV="1">
              <a:off x="132862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B483A9E-465B-0B50-1FCC-5C6497211BC4}"/>
                </a:ext>
              </a:extLst>
            </p:cNvPr>
            <p:cNvCxnSpPr>
              <a:cxnSpLocks/>
            </p:cNvCxnSpPr>
            <p:nvPr/>
          </p:nvCxnSpPr>
          <p:spPr>
            <a:xfrm flipV="1">
              <a:off x="140165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BC322EE-5E95-F6F1-B084-39809AE5E0B8}"/>
                </a:ext>
              </a:extLst>
            </p:cNvPr>
            <p:cNvCxnSpPr>
              <a:cxnSpLocks/>
            </p:cNvCxnSpPr>
            <p:nvPr/>
          </p:nvCxnSpPr>
          <p:spPr>
            <a:xfrm flipH="1" flipV="1">
              <a:off x="147467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C611E98-CE41-FAEA-362A-B52477B3327D}"/>
                </a:ext>
              </a:extLst>
            </p:cNvPr>
            <p:cNvCxnSpPr>
              <a:cxnSpLocks/>
            </p:cNvCxnSpPr>
            <p:nvPr/>
          </p:nvCxnSpPr>
          <p:spPr>
            <a:xfrm flipV="1">
              <a:off x="154770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3114400-0D22-101F-8AB1-900C0CFFEA4A}"/>
                </a:ext>
              </a:extLst>
            </p:cNvPr>
            <p:cNvCxnSpPr>
              <a:cxnSpLocks/>
            </p:cNvCxnSpPr>
            <p:nvPr/>
          </p:nvCxnSpPr>
          <p:spPr>
            <a:xfrm flipH="1" flipV="1">
              <a:off x="162072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4173797-890A-EE3D-D9DE-511FC903EE43}"/>
                </a:ext>
              </a:extLst>
            </p:cNvPr>
            <p:cNvCxnSpPr>
              <a:cxnSpLocks/>
            </p:cNvCxnSpPr>
            <p:nvPr/>
          </p:nvCxnSpPr>
          <p:spPr>
            <a:xfrm flipV="1">
              <a:off x="169375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8AEC044-E962-0EC9-4471-44404E5CA743}"/>
                </a:ext>
              </a:extLst>
            </p:cNvPr>
            <p:cNvCxnSpPr>
              <a:cxnSpLocks/>
            </p:cNvCxnSpPr>
            <p:nvPr/>
          </p:nvCxnSpPr>
          <p:spPr>
            <a:xfrm flipH="1" flipV="1">
              <a:off x="176677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14D773F-4D6B-BD1A-D73B-24847833197F}"/>
                </a:ext>
              </a:extLst>
            </p:cNvPr>
            <p:cNvCxnSpPr>
              <a:cxnSpLocks/>
            </p:cNvCxnSpPr>
            <p:nvPr/>
          </p:nvCxnSpPr>
          <p:spPr>
            <a:xfrm flipV="1">
              <a:off x="649139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39EE247-FF22-D9EB-EFA1-CD16ACC257E7}"/>
                </a:ext>
              </a:extLst>
            </p:cNvPr>
            <p:cNvCxnSpPr>
              <a:cxnSpLocks/>
            </p:cNvCxnSpPr>
            <p:nvPr/>
          </p:nvCxnSpPr>
          <p:spPr>
            <a:xfrm flipH="1" flipV="1">
              <a:off x="656442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9BD7DF8-A602-0134-3793-CA206AD33D88}"/>
                </a:ext>
              </a:extLst>
            </p:cNvPr>
            <p:cNvCxnSpPr>
              <a:cxnSpLocks/>
            </p:cNvCxnSpPr>
            <p:nvPr/>
          </p:nvCxnSpPr>
          <p:spPr>
            <a:xfrm flipV="1">
              <a:off x="6637447"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48AD978-9C7C-BBD7-8365-4D235EE88858}"/>
                </a:ext>
              </a:extLst>
            </p:cNvPr>
            <p:cNvCxnSpPr>
              <a:cxnSpLocks/>
            </p:cNvCxnSpPr>
            <p:nvPr/>
          </p:nvCxnSpPr>
          <p:spPr>
            <a:xfrm flipH="1" flipV="1">
              <a:off x="6710472" y="4987925"/>
              <a:ext cx="73025" cy="14922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52" name="Table 7">
            <a:extLst>
              <a:ext uri="{FF2B5EF4-FFF2-40B4-BE49-F238E27FC236}">
                <a16:creationId xmlns:a16="http://schemas.microsoft.com/office/drawing/2014/main" id="{68177341-DFD8-77C5-DADA-4C6EF739E05A}"/>
              </a:ext>
            </a:extLst>
          </p:cNvPr>
          <p:cNvGraphicFramePr>
            <a:graphicFrameLocks noGrp="1"/>
          </p:cNvGraphicFramePr>
          <p:nvPr>
            <p:extLst>
              <p:ext uri="{D42A27DB-BD31-4B8C-83A1-F6EECF244321}">
                <p14:modId xmlns:p14="http://schemas.microsoft.com/office/powerpoint/2010/main" val="2924379238"/>
              </p:ext>
            </p:extLst>
          </p:nvPr>
        </p:nvGraphicFramePr>
        <p:xfrm>
          <a:off x="384991" y="7858045"/>
          <a:ext cx="6246209" cy="1615440"/>
        </p:xfrm>
        <a:graphic>
          <a:graphicData uri="http://schemas.openxmlformats.org/drawingml/2006/table">
            <a:tbl>
              <a:tblPr firstRow="1" bandRow="1">
                <a:tableStyleId>{2D5ABB26-0587-4C30-8999-92F81FD0307C}</a:tableStyleId>
              </a:tblPr>
              <a:tblGrid>
                <a:gridCol w="957082">
                  <a:extLst>
                    <a:ext uri="{9D8B030D-6E8A-4147-A177-3AD203B41FA5}">
                      <a16:colId xmlns:a16="http://schemas.microsoft.com/office/drawing/2014/main" val="3031222693"/>
                    </a:ext>
                  </a:extLst>
                </a:gridCol>
                <a:gridCol w="1450025">
                  <a:extLst>
                    <a:ext uri="{9D8B030D-6E8A-4147-A177-3AD203B41FA5}">
                      <a16:colId xmlns:a16="http://schemas.microsoft.com/office/drawing/2014/main" val="4022895457"/>
                    </a:ext>
                  </a:extLst>
                </a:gridCol>
                <a:gridCol w="1512250">
                  <a:extLst>
                    <a:ext uri="{9D8B030D-6E8A-4147-A177-3AD203B41FA5}">
                      <a16:colId xmlns:a16="http://schemas.microsoft.com/office/drawing/2014/main" val="3635417932"/>
                    </a:ext>
                  </a:extLst>
                </a:gridCol>
                <a:gridCol w="2326852">
                  <a:extLst>
                    <a:ext uri="{9D8B030D-6E8A-4147-A177-3AD203B41FA5}">
                      <a16:colId xmlns:a16="http://schemas.microsoft.com/office/drawing/2014/main" val="3707575129"/>
                    </a:ext>
                  </a:extLst>
                </a:gridCol>
              </a:tblGrid>
              <a:tr h="370840">
                <a:tc gridSpan="2">
                  <a:txBody>
                    <a:bodyPr/>
                    <a:lstStyle/>
                    <a:p>
                      <a:pPr algn="l"/>
                      <a:r>
                        <a:rPr lang="en-US" b="0" spc="300" dirty="0">
                          <a:solidFill>
                            <a:srgbClr val="FF0000"/>
                          </a:solidFill>
                          <a:latin typeface="Cooper Black" panose="0208090404030B020404" pitchFamily="18" charset="0"/>
                          <a:cs typeface="Times New Roman" panose="02020603050405020304" pitchFamily="18" charset="0"/>
                        </a:rPr>
                        <a:t>Trending systems </a:t>
                      </a:r>
                    </a:p>
                    <a:p>
                      <a:pPr algn="l"/>
                      <a:r>
                        <a:rPr lang="en-US" b="0" spc="300" dirty="0">
                          <a:solidFill>
                            <a:srgbClr val="215589"/>
                          </a:solidFill>
                          <a:latin typeface="Cooper Black" panose="0208090404030B020404" pitchFamily="18" charset="0"/>
                          <a:cs typeface="Times New Roman" panose="02020603050405020304" pitchFamily="18" charset="0"/>
                        </a:rPr>
                        <a:t>competition form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algn="l"/>
                      <a:endParaRPr lang="en-US" b="0" spc="300" dirty="0">
                        <a:solidFill>
                          <a:srgbClr val="215589"/>
                        </a:solidFill>
                        <a:latin typeface="Cooper Black" panose="0208090404030B0204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gridSpan="2">
                  <a:txBody>
                    <a:bodyPr/>
                    <a:lstStyle/>
                    <a:p>
                      <a:pPr algn="l"/>
                      <a:r>
                        <a:rPr lang="en-US" b="0" i="1" spc="0" dirty="0">
                          <a:solidFill>
                            <a:srgbClr val="344851"/>
                          </a:solidFill>
                          <a:latin typeface="Times New Roman" panose="02020603050405020304" pitchFamily="18" charset="0"/>
                          <a:cs typeface="Times New Roman" panose="02020603050405020304" pitchFamily="18" charset="0"/>
                        </a:rPr>
                        <a:t>Trending systems magazine</a:t>
                      </a:r>
                    </a:p>
                    <a:p>
                      <a:pPr algn="r"/>
                      <a:r>
                        <a:rPr lang="en-US" b="1" spc="0" dirty="0" err="1">
                          <a:solidFill>
                            <a:srgbClr val="344851"/>
                          </a:solidFill>
                          <a:latin typeface="Times New Roman" panose="02020603050405020304" pitchFamily="18" charset="0"/>
                          <a:cs typeface="Times New Roman" panose="02020603050405020304" pitchFamily="18" charset="0"/>
                        </a:rPr>
                        <a:t>Jaffalaan</a:t>
                      </a:r>
                      <a:r>
                        <a:rPr lang="en-US" b="1" spc="0" dirty="0">
                          <a:solidFill>
                            <a:srgbClr val="344851"/>
                          </a:solidFill>
                          <a:latin typeface="Times New Roman" panose="02020603050405020304" pitchFamily="18" charset="0"/>
                          <a:cs typeface="Times New Roman" panose="02020603050405020304" pitchFamily="18" charset="0"/>
                        </a:rPr>
                        <a:t> 5, 2628 BX Delft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pPr algn="r"/>
                      <a:endParaRPr lang="en-US" b="1" spc="0" dirty="0">
                        <a:solidFill>
                          <a:srgbClr val="34485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4175957901"/>
                  </a:ext>
                </a:extLst>
              </a:tr>
              <a:tr h="370840">
                <a:tc>
                  <a:txBody>
                    <a:bodyPr/>
                    <a:lstStyle/>
                    <a:p>
                      <a:pPr algn="l"/>
                      <a:r>
                        <a:rPr lang="en-US" b="1" dirty="0">
                          <a:latin typeface="Times New Roman" panose="02020603050405020304" pitchFamily="18" charset="0"/>
                          <a:cs typeface="Times New Roman" panose="02020603050405020304" pitchFamily="18" charset="0"/>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gridSpan="3">
                  <a:txBody>
                    <a:bodyPr/>
                    <a:lstStyle/>
                    <a:p>
                      <a:endParaRPr lang="en-US"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i="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3714761297"/>
                  </a:ext>
                </a:extLst>
              </a:tr>
              <a:tr h="370840">
                <a:tc>
                  <a:txBody>
                    <a:bodyPr/>
                    <a:lstStyle/>
                    <a:p>
                      <a:pPr algn="l"/>
                      <a:r>
                        <a:rPr lang="en-US" b="1" dirty="0">
                          <a:latin typeface="Times New Roman" panose="02020603050405020304" pitchFamily="18" charset="0"/>
                          <a:cs typeface="Times New Roman" panose="02020603050405020304" pitchFamily="18" charset="0"/>
                        </a:rPr>
                        <a:t>Address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gridSpan="3">
                  <a:txBody>
                    <a:bodyPr/>
                    <a:lstStyle/>
                    <a:p>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3343915760"/>
                  </a:ext>
                </a:extLst>
              </a:tr>
              <a:tr h="370840">
                <a:tc gridSpan="3">
                  <a:txBody>
                    <a:bodyPr/>
                    <a:lstStyle/>
                    <a:p>
                      <a:pPr algn="l"/>
                      <a:r>
                        <a:rPr lang="en-US" b="1" dirty="0">
                          <a:latin typeface="Times New Roman" panose="02020603050405020304" pitchFamily="18" charset="0"/>
                          <a:cs typeface="Times New Roman" panose="02020603050405020304" pitchFamily="18" charset="0"/>
                        </a:rPr>
                        <a:t>Batch download total transfer time in seconds: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a:p>
                  </a:txBody>
                  <a:tcPr/>
                </a:tc>
                <a:tc>
                  <a:txBody>
                    <a:bodyPr/>
                    <a:lstStyle/>
                    <a:p>
                      <a:pPr algn="l"/>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4046283555"/>
                  </a:ext>
                </a:extLst>
              </a:tr>
            </a:tbl>
          </a:graphicData>
        </a:graphic>
      </p:graphicFrame>
      <p:sp>
        <p:nvSpPr>
          <p:cNvPr id="155" name="TextBox 154">
            <a:extLst>
              <a:ext uri="{FF2B5EF4-FFF2-40B4-BE49-F238E27FC236}">
                <a16:creationId xmlns:a16="http://schemas.microsoft.com/office/drawing/2014/main" id="{BD68FF58-3CFB-3895-58A1-D26F6FB2AAB1}"/>
              </a:ext>
            </a:extLst>
          </p:cNvPr>
          <p:cNvSpPr txBox="1"/>
          <p:nvPr/>
        </p:nvSpPr>
        <p:spPr>
          <a:xfrm>
            <a:off x="373634" y="9495714"/>
            <a:ext cx="6102953" cy="253916"/>
          </a:xfrm>
          <a:prstGeom prst="rect">
            <a:avLst/>
          </a:prstGeom>
          <a:noFill/>
        </p:spPr>
        <p:txBody>
          <a:bodyPr wrap="none" rtlCol="0">
            <a:spAutoFit/>
          </a:bodyPr>
          <a:lstStyle/>
          <a:p>
            <a:r>
              <a:rPr lang="en-US" sz="1050" b="0" dirty="0">
                <a:latin typeface="Times New Roman" panose="02020603050405020304" pitchFamily="18" charset="0"/>
                <a:cs typeface="Times New Roman" panose="02020603050405020304" pitchFamily="18" charset="0"/>
              </a:rPr>
              <a:t>Put form in a stamped envelope together with the ƒ0.50 entry fee and a picture to prove your competition time</a:t>
            </a:r>
          </a:p>
        </p:txBody>
      </p:sp>
      <p:sp>
        <p:nvSpPr>
          <p:cNvPr id="156" name="Rectangle 155">
            <a:extLst>
              <a:ext uri="{FF2B5EF4-FFF2-40B4-BE49-F238E27FC236}">
                <a16:creationId xmlns:a16="http://schemas.microsoft.com/office/drawing/2014/main" id="{D6F6C863-2286-3CC9-B72F-77BA1C8F6D56}"/>
              </a:ext>
            </a:extLst>
          </p:cNvPr>
          <p:cNvSpPr/>
          <p:nvPr/>
        </p:nvSpPr>
        <p:spPr>
          <a:xfrm>
            <a:off x="153203" y="3677269"/>
            <a:ext cx="6473621" cy="3557762"/>
          </a:xfrm>
          <a:prstGeom prst="rect">
            <a:avLst/>
          </a:prstGeom>
          <a:solidFill>
            <a:srgbClr val="EFB68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8" name="Graphic 157">
            <a:extLst>
              <a:ext uri="{FF2B5EF4-FFF2-40B4-BE49-F238E27FC236}">
                <a16:creationId xmlns:a16="http://schemas.microsoft.com/office/drawing/2014/main" id="{F8FE63EA-C058-FDDA-E78A-A639B09044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3779" y="4150109"/>
            <a:ext cx="844730" cy="950321"/>
          </a:xfrm>
          <a:prstGeom prst="rect">
            <a:avLst/>
          </a:prstGeom>
        </p:spPr>
      </p:pic>
      <p:sp>
        <p:nvSpPr>
          <p:cNvPr id="165" name="Rectangle 164">
            <a:extLst>
              <a:ext uri="{FF2B5EF4-FFF2-40B4-BE49-F238E27FC236}">
                <a16:creationId xmlns:a16="http://schemas.microsoft.com/office/drawing/2014/main" id="{83CCDC39-886A-6E55-9487-84290678AC75}"/>
              </a:ext>
            </a:extLst>
          </p:cNvPr>
          <p:cNvSpPr/>
          <p:nvPr/>
        </p:nvSpPr>
        <p:spPr>
          <a:xfrm>
            <a:off x="433254" y="3849303"/>
            <a:ext cx="274320" cy="274320"/>
          </a:xfrm>
          <a:prstGeom prst="rect">
            <a:avLst/>
          </a:prstGeom>
          <a:noFill/>
          <a:ln>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latin typeface="Courier New" panose="02070309020205020404" pitchFamily="49" charset="0"/>
                <a:cs typeface="Courier New" panose="02070309020205020404" pitchFamily="49" charset="0"/>
              </a:rPr>
              <a:t>1</a:t>
            </a:r>
            <a:endParaRPr lang="en-US" b="1" dirty="0">
              <a:solidFill>
                <a:sysClr val="windowText" lastClr="000000"/>
              </a:solidFill>
              <a:latin typeface="Courier New" panose="02070309020205020404" pitchFamily="49" charset="0"/>
              <a:cs typeface="Courier New" panose="02070309020205020404" pitchFamily="49" charset="0"/>
            </a:endParaRPr>
          </a:p>
        </p:txBody>
      </p:sp>
      <p:pic>
        <p:nvPicPr>
          <p:cNvPr id="168" name="Graphic 167">
            <a:extLst>
              <a:ext uri="{FF2B5EF4-FFF2-40B4-BE49-F238E27FC236}">
                <a16:creationId xmlns:a16="http://schemas.microsoft.com/office/drawing/2014/main" id="{82087D71-6BAE-91F9-E3BD-2E5F5FEDA9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5962" y="4025385"/>
            <a:ext cx="984965" cy="1189345"/>
          </a:xfrm>
          <a:prstGeom prst="rect">
            <a:avLst/>
          </a:prstGeom>
        </p:spPr>
      </p:pic>
      <p:pic>
        <p:nvPicPr>
          <p:cNvPr id="172" name="Picture 171">
            <a:extLst>
              <a:ext uri="{FF2B5EF4-FFF2-40B4-BE49-F238E27FC236}">
                <a16:creationId xmlns:a16="http://schemas.microsoft.com/office/drawing/2014/main" id="{05D01D9D-107C-3C19-C445-78D85D6BF62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320" b="96649" l="7883" r="99550">
                        <a14:foregroundMark x1="13739" y1="44330" x2="13739" y2="44330"/>
                        <a14:foregroundMark x1="14865" y1="43041" x2="14865" y2="43041"/>
                        <a14:foregroundMark x1="11937" y1="36856" x2="11937" y2="36856"/>
                        <a14:foregroundMark x1="12613" y1="35567" x2="12613" y2="35567"/>
                        <a14:foregroundMark x1="11261" y1="27577" x2="11261" y2="27577"/>
                        <a14:foregroundMark x1="12162" y1="26546" x2="12162" y2="26546"/>
                        <a14:foregroundMark x1="76802" y1="12113" x2="76802" y2="12113"/>
                        <a14:foregroundMark x1="77928" y1="12371" x2="77928" y2="12371"/>
                        <a14:foregroundMark x1="81982" y1="25515" x2="81982" y2="25515"/>
                      </a14:backgroundRemoval>
                    </a14:imgEffect>
                  </a14:imgLayer>
                </a14:imgProps>
              </a:ext>
              <a:ext uri="{28A0092B-C50C-407E-A947-70E740481C1C}">
                <a14:useLocalDpi xmlns:a14="http://schemas.microsoft.com/office/drawing/2010/main" val="0"/>
              </a:ext>
            </a:extLst>
          </a:blip>
          <a:stretch>
            <a:fillRect/>
          </a:stretch>
        </p:blipFill>
        <p:spPr>
          <a:xfrm>
            <a:off x="1352065" y="4025385"/>
            <a:ext cx="583891" cy="510247"/>
          </a:xfrm>
          <a:prstGeom prst="rect">
            <a:avLst/>
          </a:prstGeom>
        </p:spPr>
      </p:pic>
      <p:graphicFrame>
        <p:nvGraphicFramePr>
          <p:cNvPr id="179" name="Table 7">
            <a:extLst>
              <a:ext uri="{FF2B5EF4-FFF2-40B4-BE49-F238E27FC236}">
                <a16:creationId xmlns:a16="http://schemas.microsoft.com/office/drawing/2014/main" id="{C0BACF53-68A5-D676-BE93-1E2526633CCA}"/>
              </a:ext>
            </a:extLst>
          </p:cNvPr>
          <p:cNvGraphicFramePr>
            <a:graphicFrameLocks noGrp="1"/>
          </p:cNvGraphicFramePr>
          <p:nvPr>
            <p:extLst>
              <p:ext uri="{D42A27DB-BD31-4B8C-83A1-F6EECF244321}">
                <p14:modId xmlns:p14="http://schemas.microsoft.com/office/powerpoint/2010/main" val="3139344591"/>
              </p:ext>
            </p:extLst>
          </p:nvPr>
        </p:nvGraphicFramePr>
        <p:xfrm>
          <a:off x="358054" y="5532944"/>
          <a:ext cx="6063917" cy="1450340"/>
        </p:xfrm>
        <a:graphic>
          <a:graphicData uri="http://schemas.openxmlformats.org/drawingml/2006/table">
            <a:tbl>
              <a:tblPr firstRow="1" bandRow="1">
                <a:tableStyleId>{2D5ABB26-0587-4C30-8999-92F81FD0307C}</a:tableStyleId>
              </a:tblPr>
              <a:tblGrid>
                <a:gridCol w="481265">
                  <a:extLst>
                    <a:ext uri="{9D8B030D-6E8A-4147-A177-3AD203B41FA5}">
                      <a16:colId xmlns:a16="http://schemas.microsoft.com/office/drawing/2014/main" val="3031222693"/>
                    </a:ext>
                  </a:extLst>
                </a:gridCol>
                <a:gridCol w="2105527">
                  <a:extLst>
                    <a:ext uri="{9D8B030D-6E8A-4147-A177-3AD203B41FA5}">
                      <a16:colId xmlns:a16="http://schemas.microsoft.com/office/drawing/2014/main" val="4022895457"/>
                    </a:ext>
                  </a:extLst>
                </a:gridCol>
                <a:gridCol w="3477125">
                  <a:extLst>
                    <a:ext uri="{9D8B030D-6E8A-4147-A177-3AD203B41FA5}">
                      <a16:colId xmlns:a16="http://schemas.microsoft.com/office/drawing/2014/main" val="1286539242"/>
                    </a:ext>
                  </a:extLst>
                </a:gridCol>
              </a:tblGrid>
              <a:tr h="370840">
                <a:tc gridSpan="3">
                  <a:txBody>
                    <a:bodyPr/>
                    <a:lstStyle/>
                    <a:p>
                      <a:pPr algn="l"/>
                      <a:r>
                        <a:rPr lang="en-US" b="1" dirty="0">
                          <a:latin typeface="Times New Roman" panose="02020603050405020304" pitchFamily="18" charset="0"/>
                          <a:cs typeface="Times New Roman" panose="02020603050405020304" pitchFamily="18" charset="0"/>
                        </a:rPr>
                        <a:t>Specifications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4175957901"/>
                  </a:ext>
                </a:extLst>
              </a:tr>
              <a:tr h="370840">
                <a:tc>
                  <a:txBody>
                    <a:bodyPr/>
                    <a:lstStyle/>
                    <a:p>
                      <a:pPr algn="ctr"/>
                      <a:r>
                        <a:rPr lang="en-US" b="1" dirty="0">
                          <a:latin typeface="Times New Roman" panose="02020603050405020304" pitchFamily="18" charset="0"/>
                          <a:cs typeface="Times New Roman" panose="02020603050405020304" pitchFamily="18" charset="0"/>
                        </a:rPr>
                        <a:t>Nr.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i="1" dirty="0">
                          <a:latin typeface="Times New Roman" panose="02020603050405020304" pitchFamily="18" charset="0"/>
                          <a:cs typeface="Times New Roman" panose="02020603050405020304" pitchFamily="18" charset="0"/>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i="1" dirty="0">
                          <a:latin typeface="Times New Roman" panose="02020603050405020304" pitchFamily="18" charset="0"/>
                          <a:cs typeface="Times New Roman" panose="02020603050405020304" pitchFamily="18" charset="0"/>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3714761297"/>
                  </a:ext>
                </a:extLst>
              </a:tr>
              <a:tr h="370840">
                <a:tc>
                  <a:txBody>
                    <a:bodyPr/>
                    <a:lstStyle/>
                    <a:p>
                      <a:pPr algn="ctr"/>
                      <a:r>
                        <a:rPr lang="en-US" b="1"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Batch downloading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tc>
                  <a:txBody>
                    <a:bodyPr/>
                    <a:lstStyle/>
                    <a:p>
                      <a:r>
                        <a:rPr lang="en-US" dirty="0">
                          <a:latin typeface="Times New Roman" panose="02020603050405020304" pitchFamily="18" charset="0"/>
                          <a:cs typeface="Times New Roman" panose="02020603050405020304" pitchFamily="18" charset="0"/>
                        </a:rPr>
                        <a:t>Client starts a timer, requests server to download </a:t>
                      </a:r>
                      <a:r>
                        <a:rPr lang="en-US" b="1" dirty="0">
                          <a:latin typeface="Times New Roman" panose="02020603050405020304" pitchFamily="18" charset="0"/>
                          <a:cs typeface="Times New Roman" panose="02020603050405020304" pitchFamily="18" charset="0"/>
                        </a:rPr>
                        <a:t>all</a:t>
                      </a:r>
                      <a:r>
                        <a:rPr lang="en-US" dirty="0">
                          <a:latin typeface="Times New Roman" panose="02020603050405020304" pitchFamily="18" charset="0"/>
                          <a:cs typeface="Times New Roman" panose="02020603050405020304" pitchFamily="18" charset="0"/>
                        </a:rPr>
                        <a:t> files available. Timer stops once the last file has been fully downloaded.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5E9"/>
                    </a:solidFill>
                  </a:tcPr>
                </a:tc>
                <a:extLst>
                  <a:ext uri="{0D108BD9-81ED-4DB2-BD59-A6C34878D82A}">
                    <a16:rowId xmlns:a16="http://schemas.microsoft.com/office/drawing/2014/main" val="3343915760"/>
                  </a:ext>
                </a:extLst>
              </a:tr>
            </a:tbl>
          </a:graphicData>
        </a:graphic>
      </p:graphicFrame>
      <p:cxnSp>
        <p:nvCxnSpPr>
          <p:cNvPr id="180" name="Straight Arrow Connector 179">
            <a:extLst>
              <a:ext uri="{FF2B5EF4-FFF2-40B4-BE49-F238E27FC236}">
                <a16:creationId xmlns:a16="http://schemas.microsoft.com/office/drawing/2014/main" id="{6C8E9299-F1EC-ED44-A12A-DAA0016A3B23}"/>
              </a:ext>
            </a:extLst>
          </p:cNvPr>
          <p:cNvCxnSpPr>
            <a:cxnSpLocks/>
            <a:stCxn id="158" idx="3"/>
            <a:endCxn id="168" idx="1"/>
          </p:cNvCxnSpPr>
          <p:nvPr/>
        </p:nvCxnSpPr>
        <p:spPr>
          <a:xfrm flipV="1">
            <a:off x="2748509" y="4620058"/>
            <a:ext cx="2027453" cy="5212"/>
          </a:xfrm>
          <a:prstGeom prst="straightConnector1">
            <a:avLst/>
          </a:prstGeom>
          <a:ln>
            <a:solidFill>
              <a:srgbClr val="34485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FA40DF-8588-9C28-15AD-D9F2F1204687}"/>
              </a:ext>
            </a:extLst>
          </p:cNvPr>
          <p:cNvPicPr>
            <a:picLocks noChangeAspect="1"/>
          </p:cNvPicPr>
          <p:nvPr/>
        </p:nvPicPr>
        <p:blipFill>
          <a:blip r:embed="rId8">
            <a:duotone>
              <a:prstClr val="black"/>
              <a:srgbClr val="FCF5E9">
                <a:tint val="45000"/>
                <a:satMod val="400000"/>
              </a:srgbClr>
            </a:duotone>
            <a:extLst>
              <a:ext uri="{BEBA8EAE-BF5A-486C-A8C5-ECC9F3942E4B}">
                <a14:imgProps xmlns:a14="http://schemas.microsoft.com/office/drawing/2010/main">
                  <a14:imgLayer r:embed="rId9">
                    <a14:imgEffect>
                      <a14:backgroundRemoval t="6700" b="94700" l="10000" r="90000"/>
                    </a14:imgEffect>
                  </a14:imgLayer>
                </a14:imgProps>
              </a:ext>
              <a:ext uri="{28A0092B-C50C-407E-A947-70E740481C1C}">
                <a14:useLocalDpi xmlns:a14="http://schemas.microsoft.com/office/drawing/2010/main" val="0"/>
              </a:ext>
            </a:extLst>
          </a:blip>
          <a:stretch>
            <a:fillRect/>
          </a:stretch>
        </p:blipFill>
        <p:spPr>
          <a:xfrm>
            <a:off x="389191" y="4263970"/>
            <a:ext cx="767327" cy="767327"/>
          </a:xfrm>
          <a:prstGeom prst="rect">
            <a:avLst/>
          </a:prstGeom>
        </p:spPr>
      </p:pic>
      <p:pic>
        <p:nvPicPr>
          <p:cNvPr id="170" name="Picture 169">
            <a:extLst>
              <a:ext uri="{FF2B5EF4-FFF2-40B4-BE49-F238E27FC236}">
                <a16:creationId xmlns:a16="http://schemas.microsoft.com/office/drawing/2014/main" id="{AC15794A-3478-9F6C-6DE1-FEC7F0307EC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22706" y="4269173"/>
            <a:ext cx="745654" cy="745654"/>
          </a:xfrm>
          <a:prstGeom prst="rect">
            <a:avLst/>
          </a:prstGeom>
        </p:spPr>
      </p:pic>
      <p:pic>
        <p:nvPicPr>
          <p:cNvPr id="186" name="Picture 185">
            <a:extLst>
              <a:ext uri="{FF2B5EF4-FFF2-40B4-BE49-F238E27FC236}">
                <a16:creationId xmlns:a16="http://schemas.microsoft.com/office/drawing/2014/main" id="{33562F41-C4A8-C7CE-E0A4-F5F2A8C6634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320" b="96649" l="7883" r="99550">
                        <a14:foregroundMark x1="13739" y1="44330" x2="13739" y2="44330"/>
                        <a14:foregroundMark x1="14865" y1="43041" x2="14865" y2="43041"/>
                        <a14:foregroundMark x1="11937" y1="36856" x2="11937" y2="36856"/>
                        <a14:foregroundMark x1="12613" y1="35567" x2="12613" y2="35567"/>
                        <a14:foregroundMark x1="11261" y1="27577" x2="11261" y2="27577"/>
                        <a14:foregroundMark x1="12162" y1="26546" x2="12162" y2="26546"/>
                        <a14:foregroundMark x1="76802" y1="12113" x2="76802" y2="12113"/>
                        <a14:foregroundMark x1="77928" y1="12371" x2="77928" y2="12371"/>
                        <a14:foregroundMark x1="81982" y1="25515" x2="81982" y2="25515"/>
                      </a14:backgroundRemoval>
                    </a14:imgEffect>
                  </a14:imgLayer>
                </a14:imgProps>
              </a:ext>
              <a:ext uri="{28A0092B-C50C-407E-A947-70E740481C1C}">
                <a14:useLocalDpi xmlns:a14="http://schemas.microsoft.com/office/drawing/2010/main" val="0"/>
              </a:ext>
            </a:extLst>
          </a:blip>
          <a:stretch>
            <a:fillRect/>
          </a:stretch>
        </p:blipFill>
        <p:spPr>
          <a:xfrm>
            <a:off x="1414545" y="4633151"/>
            <a:ext cx="583891" cy="510247"/>
          </a:xfrm>
          <a:prstGeom prst="rect">
            <a:avLst/>
          </a:prstGeom>
        </p:spPr>
      </p:pic>
      <p:pic>
        <p:nvPicPr>
          <p:cNvPr id="187" name="Picture 186">
            <a:extLst>
              <a:ext uri="{FF2B5EF4-FFF2-40B4-BE49-F238E27FC236}">
                <a16:creationId xmlns:a16="http://schemas.microsoft.com/office/drawing/2014/main" id="{35EF80A6-9FC0-8EEC-5E13-626B52A10EA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73793" y="4237556"/>
            <a:ext cx="745654" cy="745654"/>
          </a:xfrm>
          <a:prstGeom prst="rect">
            <a:avLst/>
          </a:prstGeom>
        </p:spPr>
      </p:pic>
      <p:pic>
        <p:nvPicPr>
          <p:cNvPr id="188" name="Picture 187">
            <a:extLst>
              <a:ext uri="{FF2B5EF4-FFF2-40B4-BE49-F238E27FC236}">
                <a16:creationId xmlns:a16="http://schemas.microsoft.com/office/drawing/2014/main" id="{A14B0849-2951-DE86-AECF-BF996F2176FD}"/>
              </a:ext>
            </a:extLst>
          </p:cNvPr>
          <p:cNvPicPr>
            <a:picLocks noChangeAspect="1"/>
          </p:cNvPicPr>
          <p:nvPr/>
        </p:nvPicPr>
        <p:blipFill>
          <a:blip r:embed="rId8">
            <a:duotone>
              <a:prstClr val="black"/>
              <a:srgbClr val="FCF5E9">
                <a:tint val="45000"/>
                <a:satMod val="400000"/>
              </a:srgbClr>
            </a:duotone>
            <a:extLst>
              <a:ext uri="{BEBA8EAE-BF5A-486C-A8C5-ECC9F3942E4B}">
                <a14:imgProps xmlns:a14="http://schemas.microsoft.com/office/drawing/2010/main">
                  <a14:imgLayer r:embed="rId9">
                    <a14:imgEffect>
                      <a14:backgroundRemoval t="6700" b="94700" l="10000" r="90000"/>
                    </a14:imgEffect>
                  </a14:imgLayer>
                </a14:imgProps>
              </a:ext>
              <a:ext uri="{28A0092B-C50C-407E-A947-70E740481C1C}">
                <a14:useLocalDpi xmlns:a14="http://schemas.microsoft.com/office/drawing/2010/main" val="0"/>
              </a:ext>
            </a:extLst>
          </a:blip>
          <a:stretch>
            <a:fillRect/>
          </a:stretch>
        </p:blipFill>
        <p:spPr>
          <a:xfrm>
            <a:off x="5646497" y="4263970"/>
            <a:ext cx="767327" cy="767327"/>
          </a:xfrm>
          <a:prstGeom prst="rect">
            <a:avLst/>
          </a:prstGeom>
        </p:spPr>
      </p:pic>
      <p:sp>
        <p:nvSpPr>
          <p:cNvPr id="189" name="Left Bracket 188">
            <a:extLst>
              <a:ext uri="{FF2B5EF4-FFF2-40B4-BE49-F238E27FC236}">
                <a16:creationId xmlns:a16="http://schemas.microsoft.com/office/drawing/2014/main" id="{BBEDC34A-8A18-3E79-3C85-6B049FC22140}"/>
              </a:ext>
            </a:extLst>
          </p:cNvPr>
          <p:cNvSpPr/>
          <p:nvPr/>
        </p:nvSpPr>
        <p:spPr>
          <a:xfrm rot="16200000">
            <a:off x="3194987" y="2525649"/>
            <a:ext cx="376044" cy="5313396"/>
          </a:xfrm>
          <a:prstGeom prst="leftBracket">
            <a:avLst>
              <a:gd name="adj" fmla="val 88017"/>
            </a:avLst>
          </a:prstGeom>
          <a:ln w="31750">
            <a:solidFill>
              <a:srgbClr val="34485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TextBox 138">
            <a:extLst>
              <a:ext uri="{FF2B5EF4-FFF2-40B4-BE49-F238E27FC236}">
                <a16:creationId xmlns:a16="http://schemas.microsoft.com/office/drawing/2014/main" id="{2222D61F-05AB-131C-4703-73C8747F331A}"/>
              </a:ext>
            </a:extLst>
          </p:cNvPr>
          <p:cNvSpPr txBox="1"/>
          <p:nvPr/>
        </p:nvSpPr>
        <p:spPr>
          <a:xfrm>
            <a:off x="5070247" y="2495282"/>
            <a:ext cx="1529083" cy="1107996"/>
          </a:xfrm>
          <a:prstGeom prst="rect">
            <a:avLst/>
          </a:prstGeom>
          <a:solidFill>
            <a:srgbClr val="ECE3CF"/>
          </a:solidFill>
          <a:ln>
            <a:solidFill>
              <a:srgbClr val="344851"/>
            </a:solidFill>
          </a:ln>
        </p:spPr>
        <p:txBody>
          <a:bodyPr wrap="square" rtlCol="0">
            <a:spAutoFit/>
          </a:bodyPr>
          <a:lstStyle/>
          <a:p>
            <a:r>
              <a:rPr lang="en-US" sz="1100" dirty="0">
                <a:latin typeface="Courier New" panose="02070309020205020404" pitchFamily="49" charset="0"/>
                <a:cs typeface="Courier New" panose="02070309020205020404" pitchFamily="49" charset="0"/>
              </a:rPr>
              <a:t>1 View files</a:t>
            </a:r>
          </a:p>
          <a:p>
            <a:r>
              <a:rPr lang="en-US" sz="1100" dirty="0">
                <a:latin typeface="Courier New" panose="02070309020205020404" pitchFamily="49" charset="0"/>
                <a:cs typeface="Courier New" panose="02070309020205020404" pitchFamily="49" charset="0"/>
              </a:rPr>
              <a:t>2 Download</a:t>
            </a:r>
          </a:p>
          <a:p>
            <a:r>
              <a:rPr lang="en-US" sz="1100" dirty="0">
                <a:latin typeface="Courier New" panose="02070309020205020404" pitchFamily="49" charset="0"/>
                <a:cs typeface="Courier New" panose="02070309020205020404" pitchFamily="49" charset="0"/>
              </a:rPr>
              <a:t>3 Upload</a:t>
            </a:r>
          </a:p>
          <a:p>
            <a:r>
              <a:rPr lang="en-US" sz="1100" dirty="0">
                <a:latin typeface="Courier New" panose="02070309020205020404" pitchFamily="49" charset="0"/>
                <a:cs typeface="Courier New" panose="02070309020205020404" pitchFamily="49" charset="0"/>
              </a:rPr>
              <a:t>4 Chat</a:t>
            </a:r>
          </a:p>
          <a:p>
            <a:r>
              <a:rPr lang="en-US" sz="1100" b="1" dirty="0">
                <a:latin typeface="Courier New" panose="02070309020205020404" pitchFamily="49" charset="0"/>
                <a:cs typeface="Courier New" panose="02070309020205020404" pitchFamily="49" charset="0"/>
              </a:rPr>
              <a:t>5 Batch download</a:t>
            </a:r>
          </a:p>
          <a:p>
            <a:r>
              <a:rPr lang="en-US" sz="1100" dirty="0">
                <a:latin typeface="Courier New" panose="02070309020205020404" pitchFamily="49" charset="0"/>
                <a:cs typeface="Courier New" panose="02070309020205020404" pitchFamily="49" charset="0"/>
              </a:rPr>
              <a:t>6 Logout</a:t>
            </a:r>
          </a:p>
        </p:txBody>
      </p:sp>
    </p:spTree>
    <p:extLst>
      <p:ext uri="{BB962C8B-B14F-4D97-AF65-F5344CB8AC3E}">
        <p14:creationId xmlns:p14="http://schemas.microsoft.com/office/powerpoint/2010/main" val="193528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9DF3ED-FC6D-BA3E-2B28-EF1E32BE7A57}"/>
              </a:ext>
            </a:extLst>
          </p:cNvPr>
          <p:cNvSpPr/>
          <p:nvPr/>
        </p:nvSpPr>
        <p:spPr>
          <a:xfrm>
            <a:off x="0" y="70668"/>
            <a:ext cx="6858000"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B8FF41-7BD3-DB72-B78B-0A4E2B06E897}"/>
              </a:ext>
            </a:extLst>
          </p:cNvPr>
          <p:cNvSpPr txBox="1"/>
          <p:nvPr/>
        </p:nvSpPr>
        <p:spPr>
          <a:xfrm>
            <a:off x="0" y="70668"/>
            <a:ext cx="6858000" cy="369332"/>
          </a:xfrm>
          <a:prstGeom prst="rect">
            <a:avLst/>
          </a:prstGeom>
          <a:noFill/>
        </p:spPr>
        <p:txBody>
          <a:bodyPr wrap="square" rtlCol="0">
            <a:spAutoFit/>
          </a:bodyPr>
          <a:lstStyle/>
          <a:p>
            <a:r>
              <a:rPr lang="en-US" b="1" dirty="0">
                <a:solidFill>
                  <a:schemeClr val="bg1"/>
                </a:solidFill>
                <a:latin typeface="Courier New" panose="02070309020205020404" pitchFamily="49" charset="0"/>
                <a:cs typeface="Courier New" panose="02070309020205020404" pitchFamily="49" charset="0"/>
              </a:rPr>
              <a:t>Interconnected world group project.</a:t>
            </a:r>
          </a:p>
        </p:txBody>
      </p:sp>
      <p:sp>
        <p:nvSpPr>
          <p:cNvPr id="5" name="TextBox 4">
            <a:extLst>
              <a:ext uri="{FF2B5EF4-FFF2-40B4-BE49-F238E27FC236}">
                <a16:creationId xmlns:a16="http://schemas.microsoft.com/office/drawing/2014/main" id="{B31413BC-1E8F-B546-F033-2BF6978D68B1}"/>
              </a:ext>
            </a:extLst>
          </p:cNvPr>
          <p:cNvSpPr txBox="1"/>
          <p:nvPr/>
        </p:nvSpPr>
        <p:spPr>
          <a:xfrm>
            <a:off x="220980" y="496682"/>
            <a:ext cx="6416040" cy="9571851"/>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About.</a:t>
            </a:r>
          </a:p>
          <a:p>
            <a:r>
              <a:rPr lang="en-US" sz="1100" dirty="0">
                <a:latin typeface="Arial" panose="020B0604020202020204" pitchFamily="34" charset="0"/>
                <a:cs typeface="Arial" panose="020B0604020202020204" pitchFamily="34" charset="0"/>
              </a:rPr>
              <a:t>This group programming exercise is meant as the final test of your socket programming abilities. You are tasked with creating an “internet file storage app” as described in the magazine “Trending systems”. The max group size for this project is 6.</a:t>
            </a:r>
          </a:p>
          <a:p>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Getting started.</a:t>
            </a:r>
          </a:p>
          <a:p>
            <a:r>
              <a:rPr lang="en-US" sz="1100" dirty="0">
                <a:latin typeface="Arial" panose="020B0604020202020204" pitchFamily="34" charset="0"/>
                <a:cs typeface="Arial" panose="020B0604020202020204" pitchFamily="34" charset="0"/>
              </a:rPr>
              <a:t>Once you’ve made a group, download the project zip file from Brightspace. The zip contains two folders, client and server, work within these folders for your project. These folders also act as the file spaces for both the client and server, so a file saved to the client is stored in the folder “client”, alongside the client code.</a:t>
            </a:r>
          </a:p>
          <a:p>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Planning.</a:t>
            </a:r>
          </a:p>
          <a:p>
            <a:r>
              <a:rPr lang="en-US" sz="1100" dirty="0">
                <a:latin typeface="Arial" panose="020B0604020202020204" pitchFamily="34" charset="0"/>
                <a:cs typeface="Arial" panose="020B0604020202020204" pitchFamily="34" charset="0"/>
              </a:rPr>
              <a:t>A recommended workflow for the project is to implement the features as follows.</a:t>
            </a:r>
          </a:p>
          <a:p>
            <a:pPr marL="228600" indent="-228600">
              <a:buFont typeface="+mj-lt"/>
              <a:buAutoNum type="arabicPeriod"/>
            </a:pPr>
            <a:r>
              <a:rPr lang="en-US" sz="1100" dirty="0">
                <a:latin typeface="Arial" panose="020B0604020202020204" pitchFamily="34" charset="0"/>
                <a:cs typeface="Arial" panose="020B0604020202020204" pitchFamily="34" charset="0"/>
              </a:rPr>
              <a:t>Start by implementing file sending from the server to the client (downloading), this can be done in a bare bones way where the client receives a file immediately upon connecting to the server.</a:t>
            </a:r>
          </a:p>
          <a:p>
            <a:pPr marL="228600" indent="-228600">
              <a:buFont typeface="+mj-lt"/>
              <a:buAutoNum type="arabicPeriod"/>
            </a:pPr>
            <a:r>
              <a:rPr lang="en-US" sz="1100" dirty="0">
                <a:latin typeface="Arial" panose="020B0604020202020204" pitchFamily="34" charset="0"/>
                <a:cs typeface="Arial" panose="020B0604020202020204" pitchFamily="34" charset="0"/>
              </a:rPr>
              <a:t>Expand by letting the server send a list files first, then (</a:t>
            </a:r>
            <a:r>
              <a:rPr lang="en-US" sz="1100" dirty="0" err="1">
                <a:latin typeface="Arial" panose="020B0604020202020204" pitchFamily="34" charset="0"/>
                <a:cs typeface="Arial" panose="020B0604020202020204" pitchFamily="34" charset="0"/>
              </a:rPr>
              <a:t>clientside</a:t>
            </a:r>
            <a:r>
              <a:rPr lang="en-US" sz="1100" dirty="0">
                <a:latin typeface="Arial" panose="020B0604020202020204" pitchFamily="34" charset="0"/>
                <a:cs typeface="Arial" panose="020B0604020202020204" pitchFamily="34" charset="0"/>
              </a:rPr>
              <a:t>) ask the user which file they want.</a:t>
            </a:r>
          </a:p>
          <a:p>
            <a:pPr marL="228600" indent="-228600">
              <a:buFont typeface="+mj-lt"/>
              <a:buAutoNum type="arabicPeriod"/>
            </a:pPr>
            <a:r>
              <a:rPr lang="en-US" sz="1100" dirty="0">
                <a:latin typeface="Arial" panose="020B0604020202020204" pitchFamily="34" charset="0"/>
                <a:cs typeface="Arial" panose="020B0604020202020204" pitchFamily="34" charset="0"/>
              </a:rPr>
              <a:t>Now implement uploading, this should be similar to the implementation for downloading.</a:t>
            </a:r>
          </a:p>
          <a:p>
            <a:pPr marL="228600" indent="-228600">
              <a:buFont typeface="+mj-lt"/>
              <a:buAutoNum type="arabicPeriod"/>
            </a:pPr>
            <a:r>
              <a:rPr lang="en-US" sz="1100" dirty="0">
                <a:latin typeface="Arial" panose="020B0604020202020204" pitchFamily="34" charset="0"/>
                <a:cs typeface="Arial" panose="020B0604020202020204" pitchFamily="34" charset="0"/>
              </a:rPr>
              <a:t>Wrap these features into a (looping) menu for the client.</a:t>
            </a:r>
          </a:p>
          <a:p>
            <a:pPr marL="228600" indent="-228600">
              <a:buFont typeface="+mj-lt"/>
              <a:buAutoNum type="arabicPeriod"/>
            </a:pPr>
            <a:r>
              <a:rPr lang="en-US" sz="1100" dirty="0">
                <a:latin typeface="Arial" panose="020B0604020202020204" pitchFamily="34" charset="0"/>
                <a:cs typeface="Arial" panose="020B0604020202020204" pitchFamily="34" charset="0"/>
              </a:rPr>
              <a:t>Implement the batch downloading feature.</a:t>
            </a:r>
          </a:p>
          <a:p>
            <a:pPr marL="228600" indent="-228600">
              <a:buFont typeface="+mj-lt"/>
              <a:buAutoNum type="arabicPeriod"/>
            </a:pPr>
            <a:r>
              <a:rPr lang="en-US" sz="1100" dirty="0">
                <a:latin typeface="Arial" panose="020B0604020202020204" pitchFamily="34" charset="0"/>
                <a:cs typeface="Arial" panose="020B0604020202020204" pitchFamily="34" charset="0"/>
              </a:rPr>
              <a:t>Work on the login system.</a:t>
            </a:r>
          </a:p>
          <a:p>
            <a:pPr marL="228600" indent="-228600">
              <a:buFont typeface="+mj-lt"/>
              <a:buAutoNum type="arabicPeriod"/>
            </a:pPr>
            <a:r>
              <a:rPr lang="en-US" sz="1100" dirty="0">
                <a:latin typeface="Arial" panose="020B0604020202020204" pitchFamily="34" charset="0"/>
                <a:cs typeface="Arial" panose="020B0604020202020204" pitchFamily="34" charset="0"/>
              </a:rPr>
              <a:t>Implement chatting.</a:t>
            </a:r>
          </a:p>
          <a:p>
            <a:pPr marL="228600" indent="-228600">
              <a:buFont typeface="+mj-lt"/>
              <a:buAutoNum type="arabicPeriod"/>
            </a:pPr>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This is, of course, just a recommendation, you are free to develop this project as you see fit.</a:t>
            </a:r>
          </a:p>
          <a:p>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Some notes on project scope.</a:t>
            </a:r>
          </a:p>
          <a:p>
            <a:pPr marL="171450" indent="-171450">
              <a:buFont typeface="Wingdings" panose="05000000000000000000" pitchFamily="2" charset="2"/>
              <a:buChar char="§"/>
            </a:pPr>
            <a:r>
              <a:rPr lang="en-US" sz="1100" dirty="0">
                <a:latin typeface="Arial" panose="020B0604020202020204" pitchFamily="34" charset="0"/>
                <a:cs typeface="Arial" panose="020B0604020202020204" pitchFamily="34" charset="0"/>
              </a:rPr>
              <a:t>The files available on the sever are visible to all users, view it as a file cabinet which can be accessed by all employees in an office.</a:t>
            </a:r>
          </a:p>
          <a:p>
            <a:pPr marL="171450" indent="-171450">
              <a:buFont typeface="Wingdings" panose="05000000000000000000" pitchFamily="2" charset="2"/>
              <a:buChar char="§"/>
            </a:pPr>
            <a:r>
              <a:rPr lang="en-US" sz="1100" dirty="0">
                <a:latin typeface="Arial" panose="020B0604020202020204" pitchFamily="34" charset="0"/>
                <a:cs typeface="Arial" panose="020B0604020202020204" pitchFamily="34" charset="0"/>
              </a:rPr>
              <a:t>User/password authentication can be done with simple string comparisons, no security features need to be implemented.</a:t>
            </a:r>
          </a:p>
          <a:p>
            <a:pPr marL="171450" indent="-171450">
              <a:buFont typeface="Wingdings" panose="05000000000000000000" pitchFamily="2" charset="2"/>
              <a:buChar char="§"/>
            </a:pPr>
            <a:r>
              <a:rPr lang="en-US" sz="1100" dirty="0">
                <a:latin typeface="Arial" panose="020B0604020202020204" pitchFamily="34" charset="0"/>
                <a:cs typeface="Arial" panose="020B0604020202020204" pitchFamily="34" charset="0"/>
              </a:rPr>
              <a:t>All data is transferred on localhost.</a:t>
            </a:r>
          </a:p>
          <a:p>
            <a:pPr marL="628595" lvl="1" indent="-171450">
              <a:buFont typeface="Wingdings" panose="05000000000000000000" pitchFamily="2" charset="2"/>
              <a:buChar char="§"/>
            </a:pPr>
            <a:r>
              <a:rPr lang="en-US" sz="1100" dirty="0">
                <a:latin typeface="Arial" panose="020B0604020202020204" pitchFamily="34" charset="0"/>
                <a:cs typeface="Arial" panose="020B0604020202020204" pitchFamily="34" charset="0"/>
              </a:rPr>
              <a:t>Sending and receiving a file in this context means that a file gets transferred (via a socket) from the “server” folder to the “client” folder (and vice versa).</a:t>
            </a:r>
          </a:p>
          <a:p>
            <a:pPr marL="171450" indent="-171450">
              <a:buFont typeface="Wingdings" panose="05000000000000000000" pitchFamily="2" charset="2"/>
              <a:buChar char="§"/>
            </a:pPr>
            <a:r>
              <a:rPr lang="en-US" sz="1100" dirty="0">
                <a:latin typeface="Arial" panose="020B0604020202020204" pitchFamily="34" charset="0"/>
                <a:cs typeface="Arial" panose="020B0604020202020204" pitchFamily="34" charset="0"/>
              </a:rPr>
              <a:t>The chatting feature should be implemented in its most basic form. The server doesn’t need to facilitate “live” chatting. Meaning that its not required for multiple clients to be connected to chat at the same time</a:t>
            </a:r>
          </a:p>
          <a:p>
            <a:pPr marL="628595" lvl="1" indent="-171450">
              <a:buFont typeface="Wingdings" panose="05000000000000000000" pitchFamily="2" charset="2"/>
              <a:buChar char="§"/>
            </a:pPr>
            <a:r>
              <a:rPr lang="en-US" sz="1100" dirty="0">
                <a:latin typeface="Arial" panose="020B0604020202020204" pitchFamily="34" charset="0"/>
                <a:cs typeface="Arial" panose="020B0604020202020204" pitchFamily="34" charset="0"/>
              </a:rPr>
              <a:t>Also note there is only one chatroom.</a:t>
            </a:r>
          </a:p>
          <a:p>
            <a:pPr marL="171450" indent="-171450">
              <a:buFont typeface="Wingdings" panose="05000000000000000000" pitchFamily="2" charset="2"/>
              <a:buChar char="§"/>
            </a:pPr>
            <a:r>
              <a:rPr lang="en-US" sz="1100" dirty="0">
                <a:latin typeface="Arial" panose="020B0604020202020204" pitchFamily="34" charset="0"/>
                <a:cs typeface="Arial" panose="020B0604020202020204" pitchFamily="34" charset="0"/>
              </a:rPr>
              <a:t>Make it your own! Give your app/team a cool name. </a:t>
            </a:r>
          </a:p>
          <a:p>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Deadlines, deliverables and presentations.</a:t>
            </a:r>
          </a:p>
          <a:p>
            <a:r>
              <a:rPr lang="en-US" sz="1100" dirty="0">
                <a:latin typeface="Arial" panose="020B0604020202020204" pitchFamily="34" charset="0"/>
                <a:cs typeface="Arial" panose="020B0604020202020204" pitchFamily="34" charset="0"/>
              </a:rPr>
              <a:t>The project will conclude with a small presentation. In this presentation you are expected to give a small demo of your app, to conclude the demo you have to run the “batch download” feature. The time it takes for the batch download to complete will be used for a competition, the fastest team can expect a small (non-grade-related reward). Use the full potential of the lecture material and you’ll be know how to knock out the competition.</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Presentations happen on the 7</a:t>
            </a:r>
            <a:r>
              <a:rPr lang="en-US" sz="1100" baseline="30000" dirty="0">
                <a:latin typeface="Arial" panose="020B0604020202020204" pitchFamily="34" charset="0"/>
                <a:cs typeface="Arial" panose="020B0604020202020204" pitchFamily="34" charset="0"/>
              </a:rPr>
              <a:t>th</a:t>
            </a:r>
            <a:r>
              <a:rPr lang="en-US" sz="1100" dirty="0">
                <a:latin typeface="Arial" panose="020B0604020202020204" pitchFamily="34" charset="0"/>
                <a:cs typeface="Arial" panose="020B0604020202020204" pitchFamily="34" charset="0"/>
              </a:rPr>
              <a:t> and 9</a:t>
            </a:r>
            <a:r>
              <a:rPr lang="en-US" sz="1100" baseline="30000" dirty="0">
                <a:latin typeface="Arial" panose="020B0604020202020204" pitchFamily="34" charset="0"/>
                <a:cs typeface="Arial" panose="020B0604020202020204" pitchFamily="34" charset="0"/>
              </a:rPr>
              <a:t>th</a:t>
            </a:r>
            <a:r>
              <a:rPr lang="en-US" sz="1100" dirty="0">
                <a:latin typeface="Arial" panose="020B0604020202020204" pitchFamily="34" charset="0"/>
                <a:cs typeface="Arial" panose="020B0604020202020204" pitchFamily="34" charset="0"/>
              </a:rPr>
              <a:t> of June. You can indicate a preference with your group during the practical on the 2</a:t>
            </a:r>
            <a:r>
              <a:rPr lang="en-US" sz="1100" baseline="30000" dirty="0">
                <a:latin typeface="Arial" panose="020B0604020202020204" pitchFamily="34" charset="0"/>
                <a:cs typeface="Arial" panose="020B0604020202020204" pitchFamily="34" charset="0"/>
              </a:rPr>
              <a:t>th</a:t>
            </a:r>
            <a:r>
              <a:rPr lang="en-US" sz="1100" dirty="0">
                <a:latin typeface="Arial" panose="020B0604020202020204" pitchFamily="34" charset="0"/>
                <a:cs typeface="Arial" panose="020B0604020202020204" pitchFamily="34" charset="0"/>
              </a:rPr>
              <a:t> else you’ll be assigned a date by the TA’s.</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The project code is due on: 4</a:t>
            </a:r>
            <a:r>
              <a:rPr lang="en-US" sz="1100" baseline="30000" dirty="0">
                <a:latin typeface="Arial" panose="020B0604020202020204" pitchFamily="34" charset="0"/>
                <a:cs typeface="Arial" panose="020B0604020202020204" pitchFamily="34" charset="0"/>
              </a:rPr>
              <a:t>th</a:t>
            </a:r>
            <a:r>
              <a:rPr lang="en-US" sz="1100" dirty="0">
                <a:latin typeface="Arial" panose="020B0604020202020204" pitchFamily="34" charset="0"/>
                <a:cs typeface="Arial" panose="020B0604020202020204" pitchFamily="34" charset="0"/>
              </a:rPr>
              <a:t> of June.</a:t>
            </a:r>
            <a:endParaRPr lang="en-US" sz="1100" dirty="0">
              <a:solidFill>
                <a:srgbClr val="FF0000"/>
              </a:solidFill>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To hand in the project, create a zip file containing the “server” and “client” folder with your source code included. Naming convention: “</a:t>
            </a:r>
            <a:r>
              <a:rPr lang="en-US" sz="1100" dirty="0" err="1">
                <a:latin typeface="Arial" panose="020B0604020202020204" pitchFamily="34" charset="0"/>
                <a:cs typeface="Arial" panose="020B0604020202020204" pitchFamily="34" charset="0"/>
              </a:rPr>
              <a:t>IW_Project_Group</a:t>
            </a:r>
            <a:r>
              <a:rPr lang="en-US" sz="1100" dirty="0">
                <a:latin typeface="Arial" panose="020B0604020202020204" pitchFamily="34" charset="0"/>
                <a:cs typeface="Arial" panose="020B0604020202020204" pitchFamily="34" charset="0"/>
              </a:rPr>
              <a:t>[</a:t>
            </a:r>
            <a:r>
              <a:rPr lang="en-US" sz="1100" dirty="0" err="1">
                <a:latin typeface="Arial" panose="020B0604020202020204" pitchFamily="34" charset="0"/>
                <a:cs typeface="Arial" panose="020B0604020202020204" pitchFamily="34" charset="0"/>
              </a:rPr>
              <a:t>groupNr</a:t>
            </a:r>
            <a:r>
              <a:rPr lang="en-US" sz="1100" dirty="0">
                <a:latin typeface="Arial" panose="020B0604020202020204" pitchFamily="34" charset="0"/>
                <a:cs typeface="Arial" panose="020B0604020202020204" pitchFamily="34" charset="0"/>
              </a:rPr>
              <a:t>].zip”</a:t>
            </a:r>
          </a:p>
          <a:p>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Questions?</a:t>
            </a:r>
          </a:p>
          <a:p>
            <a:r>
              <a:rPr lang="en-US" sz="1100" dirty="0">
                <a:latin typeface="Arial" panose="020B0604020202020204" pitchFamily="34" charset="0"/>
                <a:cs typeface="Arial" panose="020B0604020202020204" pitchFamily="34" charset="0"/>
              </a:rPr>
              <a:t>Hop in on the feedback sessions hosted every Friday.</a:t>
            </a:r>
          </a:p>
        </p:txBody>
      </p:sp>
    </p:spTree>
    <p:extLst>
      <p:ext uri="{BB962C8B-B14F-4D97-AF65-F5344CB8AC3E}">
        <p14:creationId xmlns:p14="http://schemas.microsoft.com/office/powerpoint/2010/main" val="24837713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4C26F1451D0A44ABB73FA2C8A0D54B" ma:contentTypeVersion="11" ma:contentTypeDescription="Create a new document." ma:contentTypeScope="" ma:versionID="acc8254a4cb53e5849de819815f10a57">
  <xsd:schema xmlns:xsd="http://www.w3.org/2001/XMLSchema" xmlns:xs="http://www.w3.org/2001/XMLSchema" xmlns:p="http://schemas.microsoft.com/office/2006/metadata/properties" xmlns:ns2="4579a138-ffa5-4c01-a0fc-376e398031c3" xmlns:ns3="bd624b3d-3944-4cb7-aaa3-5400aebcdaf0" targetNamespace="http://schemas.microsoft.com/office/2006/metadata/properties" ma:root="true" ma:fieldsID="ae9c1e78cbcf1d09e4a7f8c7c8d15b10" ns2:_="" ns3:_="">
    <xsd:import namespace="4579a138-ffa5-4c01-a0fc-376e398031c3"/>
    <xsd:import namespace="bd624b3d-3944-4cb7-aaa3-5400aebcdaf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79a138-ffa5-4c01-a0fc-376e398031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0d2f2e1c-c095-4710-afda-8e7acdb03340"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624b3d-3944-4cb7-aaa3-5400aebcdaf0"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d5040924-b1d6-4ffd-9189-7a3b7736d580}" ma:internalName="TaxCatchAll" ma:showField="CatchAllData" ma:web="bd624b3d-3944-4cb7-aaa3-5400aebcda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579a138-ffa5-4c01-a0fc-376e398031c3">
      <Terms xmlns="http://schemas.microsoft.com/office/infopath/2007/PartnerControls"/>
    </lcf76f155ced4ddcb4097134ff3c332f>
    <TaxCatchAll xmlns="bd624b3d-3944-4cb7-aaa3-5400aebcdaf0" xsi:nil="true"/>
  </documentManagement>
</p:properties>
</file>

<file path=customXml/itemProps1.xml><?xml version="1.0" encoding="utf-8"?>
<ds:datastoreItem xmlns:ds="http://schemas.openxmlformats.org/officeDocument/2006/customXml" ds:itemID="{6D384A58-B3B8-4B36-944B-59F6E286B951}"/>
</file>

<file path=customXml/itemProps2.xml><?xml version="1.0" encoding="utf-8"?>
<ds:datastoreItem xmlns:ds="http://schemas.openxmlformats.org/officeDocument/2006/customXml" ds:itemID="{6DC191E6-682F-4AF7-B4EA-70907A2A7614}"/>
</file>

<file path=customXml/itemProps3.xml><?xml version="1.0" encoding="utf-8"?>
<ds:datastoreItem xmlns:ds="http://schemas.openxmlformats.org/officeDocument/2006/customXml" ds:itemID="{844F2842-009D-4DF2-954D-DD82E868A324}"/>
</file>

<file path=docProps/app.xml><?xml version="1.0" encoding="utf-8"?>
<Properties xmlns="http://schemas.openxmlformats.org/officeDocument/2006/extended-properties" xmlns:vt="http://schemas.openxmlformats.org/officeDocument/2006/docPropsVTypes">
  <Template>Office Theme</Template>
  <TotalTime>3861</TotalTime>
  <Words>1716</Words>
  <Application>Microsoft Office PowerPoint</Application>
  <PresentationFormat>A4 Paper (210x297 mm)</PresentationFormat>
  <Paragraphs>173</Paragraphs>
  <Slides>6</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vt:i4>
      </vt:variant>
    </vt:vector>
  </HeadingPairs>
  <TitlesOfParts>
    <vt:vector size="18" baseType="lpstr">
      <vt:lpstr>Arial</vt:lpstr>
      <vt:lpstr>Bernard MT Condensed</vt:lpstr>
      <vt:lpstr>Brush Script MT</vt:lpstr>
      <vt:lpstr>Calibri</vt:lpstr>
      <vt:lpstr>Calibri Light</vt:lpstr>
      <vt:lpstr>CMU Sans Serif</vt:lpstr>
      <vt:lpstr>Cooper Black</vt:lpstr>
      <vt:lpstr>Courier New</vt:lpstr>
      <vt:lpstr>Futura Maxi CG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van Busschbach</dc:creator>
  <cp:lastModifiedBy>Lucas van Busschbach</cp:lastModifiedBy>
  <cp:revision>27</cp:revision>
  <cp:lastPrinted>2022-05-20T12:46:44Z</cp:lastPrinted>
  <dcterms:created xsi:type="dcterms:W3CDTF">2022-05-16T11:08:36Z</dcterms:created>
  <dcterms:modified xsi:type="dcterms:W3CDTF">2022-06-03T15:18:00Z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0x0101002D4C26F1451D0A44ABB73FA2C8A0D54B</vt:lpwstr>
  </property>
</Properties>
</file>